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7"/>
  </p:notesMasterIdLst>
  <p:handoutMasterIdLst>
    <p:handoutMasterId r:id="rId28"/>
  </p:handoutMasterIdLst>
  <p:sldIdLst>
    <p:sldId id="291" r:id="rId3"/>
    <p:sldId id="667" r:id="rId4"/>
    <p:sldId id="663" r:id="rId5"/>
    <p:sldId id="709" r:id="rId6"/>
    <p:sldId id="706" r:id="rId7"/>
    <p:sldId id="745" r:id="rId8"/>
    <p:sldId id="727" r:id="rId9"/>
    <p:sldId id="664" r:id="rId10"/>
    <p:sldId id="612" r:id="rId11"/>
    <p:sldId id="660" r:id="rId12"/>
    <p:sldId id="655" r:id="rId13"/>
    <p:sldId id="658" r:id="rId14"/>
    <p:sldId id="656" r:id="rId15"/>
    <p:sldId id="613" r:id="rId16"/>
    <p:sldId id="611" r:id="rId17"/>
    <p:sldId id="614" r:id="rId18"/>
    <p:sldId id="666" r:id="rId19"/>
    <p:sldId id="726" r:id="rId20"/>
    <p:sldId id="685" r:id="rId21"/>
    <p:sldId id="686" r:id="rId22"/>
    <p:sldId id="662" r:id="rId23"/>
    <p:sldId id="620" r:id="rId24"/>
    <p:sldId id="643" r:id="rId25"/>
    <p:sldId id="468" r:id="rId26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0">
          <p15:clr>
            <a:srgbClr val="A4A3A4"/>
          </p15:clr>
        </p15:guide>
        <p15:guide id="2" pos="37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19C"/>
    <a:srgbClr val="5B9BD5"/>
    <a:srgbClr val="13A872"/>
    <a:srgbClr val="1D9F76"/>
    <a:srgbClr val="1AA250"/>
    <a:srgbClr val="00BC54"/>
    <a:srgbClr val="76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432" y="114"/>
      </p:cViewPr>
      <p:guideLst>
        <p:guide orient="horz" pos="2290"/>
        <p:guide pos="3718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811-4575-86FC-7437B3F6C745}"/>
              </c:ext>
            </c:extLst>
          </c:dPt>
          <c:dPt>
            <c:idx val="1"/>
            <c:bubble3D val="0"/>
            <c:spPr>
              <a:solidFill>
                <a:schemeClr val="bg2">
                  <a:lumMod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811-4575-86FC-7437B3F6C745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811-4575-86FC-7437B3F6C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F822AA7-5492-40E0-902D-87BAF76B5B31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ea typeface="等线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ea typeface="等线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ea typeface="等线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B0D1C35-12CA-47FA-9F67-58D85A112EB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195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Char char="•"/>
            </a:pPr>
            <a:fld id="{9A0DB2DC-4C9A-4742-B13C-FB6460FD3503}" type="slidenum">
              <a:rPr lang="en-US" altLang="zh-CN" sz="1200" dirty="0">
                <a:latin typeface="Calibri" panose="020F0502020204030204" pitchFamily="34" charset="0"/>
              </a:rPr>
              <a:t>1</a:t>
            </a:fld>
            <a:endParaRPr lang="en-US" altLang="zh-CN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5235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  <p:sp>
        <p:nvSpPr>
          <p:cNvPr id="952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Char char="•"/>
            </a:pPr>
            <a:fld id="{9A0DB2DC-4C9A-4742-B13C-FB6460FD3503}" type="slidenum">
              <a:rPr lang="en-US" altLang="zh-CN" sz="1200" dirty="0">
                <a:latin typeface="Calibri" panose="020F0502020204030204" pitchFamily="34" charset="0"/>
                <a:ea typeface="宋体" panose="02010600030101010101" pitchFamily="2" charset="-122"/>
              </a:rPr>
              <a:t>19</a:t>
            </a:fld>
            <a:endParaRPr lang="en-US" altLang="zh-CN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noProof="1" smtClean="0"/>
              <a:t>按一下以編輯母片副標題樣式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noProof="1" smtClean="0"/>
              <a:t>按一下以編輯母片文字樣式</a:t>
            </a:r>
          </a:p>
          <a:p>
            <a:pPr lvl="1"/>
            <a:r>
              <a:rPr lang="zh-TW" altLang="en-US" noProof="1" smtClean="0"/>
              <a:t>第二層</a:t>
            </a:r>
          </a:p>
          <a:p>
            <a:pPr lvl="2"/>
            <a:r>
              <a:rPr lang="zh-TW" altLang="en-US" noProof="1" smtClean="0"/>
              <a:t>第三層</a:t>
            </a:r>
          </a:p>
          <a:p>
            <a:pPr lvl="3"/>
            <a:r>
              <a:rPr lang="zh-TW" altLang="en-US" noProof="1" smtClean="0"/>
              <a:t>第四層</a:t>
            </a:r>
          </a:p>
          <a:p>
            <a:pPr lvl="4"/>
            <a:r>
              <a:rPr lang="zh-TW" altLang="en-US" noProof="1" smtClean="0"/>
              <a:t>第五層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noProof="1" smtClean="0"/>
              <a:t>按一下以編輯母片文字樣式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noProof="1" smtClean="0"/>
              <a:t>按一下以編輯母片文字樣式</a:t>
            </a:r>
          </a:p>
          <a:p>
            <a:pPr lvl="1"/>
            <a:r>
              <a:rPr lang="zh-TW" altLang="en-US" noProof="1" smtClean="0"/>
              <a:t>第二層</a:t>
            </a:r>
          </a:p>
          <a:p>
            <a:pPr lvl="2"/>
            <a:r>
              <a:rPr lang="zh-TW" altLang="en-US" noProof="1" smtClean="0"/>
              <a:t>第三層</a:t>
            </a:r>
          </a:p>
          <a:p>
            <a:pPr lvl="3"/>
            <a:r>
              <a:rPr lang="zh-TW" altLang="en-US" noProof="1" smtClean="0"/>
              <a:t>第四層</a:t>
            </a:r>
          </a:p>
          <a:p>
            <a:pPr lvl="4"/>
            <a:r>
              <a:rPr lang="zh-TW" altLang="en-US" noProof="1" smtClean="0"/>
              <a:t>第五層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noProof="1" smtClean="0"/>
              <a:t>按一下以編輯母片文字樣式</a:t>
            </a:r>
          </a:p>
          <a:p>
            <a:pPr lvl="1"/>
            <a:r>
              <a:rPr lang="zh-TW" altLang="en-US" noProof="1" smtClean="0"/>
              <a:t>第二層</a:t>
            </a:r>
          </a:p>
          <a:p>
            <a:pPr lvl="2"/>
            <a:r>
              <a:rPr lang="zh-TW" altLang="en-US" noProof="1" smtClean="0"/>
              <a:t>第三層</a:t>
            </a:r>
          </a:p>
          <a:p>
            <a:pPr lvl="3"/>
            <a:r>
              <a:rPr lang="zh-TW" altLang="en-US" noProof="1" smtClean="0"/>
              <a:t>第四層</a:t>
            </a:r>
          </a:p>
          <a:p>
            <a:pPr lvl="4"/>
            <a:r>
              <a:rPr lang="zh-TW" altLang="en-US" noProof="1" smtClean="0"/>
              <a:t>第五層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noProof="1" smtClean="0"/>
              <a:t>按一下以編輯母片文字樣式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TW" altLang="en-US" noProof="1" smtClean="0"/>
              <a:t>按一下以編輯母片文字樣式</a:t>
            </a:r>
          </a:p>
          <a:p>
            <a:pPr lvl="1"/>
            <a:r>
              <a:rPr lang="zh-TW" altLang="en-US" noProof="1" smtClean="0"/>
              <a:t>第二層</a:t>
            </a:r>
          </a:p>
          <a:p>
            <a:pPr lvl="2"/>
            <a:r>
              <a:rPr lang="zh-TW" altLang="en-US" noProof="1" smtClean="0"/>
              <a:t>第三層</a:t>
            </a:r>
          </a:p>
          <a:p>
            <a:pPr lvl="3"/>
            <a:r>
              <a:rPr lang="zh-TW" altLang="en-US" noProof="1" smtClean="0"/>
              <a:t>第四層</a:t>
            </a:r>
          </a:p>
          <a:p>
            <a:pPr lvl="4"/>
            <a:r>
              <a:rPr lang="zh-TW" altLang="en-US" noProof="1" smtClean="0"/>
              <a:t>第五層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noProof="1" smtClean="0"/>
              <a:t>按一下以編輯母片文字樣式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TW" altLang="en-US" noProof="1" smtClean="0"/>
              <a:t>按一下以編輯母片文字樣式</a:t>
            </a:r>
          </a:p>
          <a:p>
            <a:pPr lvl="1"/>
            <a:r>
              <a:rPr lang="zh-TW" altLang="en-US" noProof="1" smtClean="0"/>
              <a:t>第二層</a:t>
            </a:r>
          </a:p>
          <a:p>
            <a:pPr lvl="2"/>
            <a:r>
              <a:rPr lang="zh-TW" altLang="en-US" noProof="1" smtClean="0"/>
              <a:t>第三層</a:t>
            </a:r>
          </a:p>
          <a:p>
            <a:pPr lvl="3"/>
            <a:r>
              <a:rPr lang="zh-TW" altLang="en-US" noProof="1" smtClean="0"/>
              <a:t>第四層</a:t>
            </a:r>
          </a:p>
          <a:p>
            <a:pPr lvl="4"/>
            <a:r>
              <a:rPr lang="zh-TW" altLang="en-US" noProof="1" smtClean="0"/>
              <a:t>第五層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noProof="1" smtClean="0"/>
              <a:t>按一下以編輯母片文字樣式</a:t>
            </a:r>
          </a:p>
          <a:p>
            <a:pPr lvl="1"/>
            <a:r>
              <a:rPr lang="zh-TW" altLang="en-US" noProof="1" smtClean="0"/>
              <a:t>第二層</a:t>
            </a:r>
          </a:p>
          <a:p>
            <a:pPr lvl="2"/>
            <a:r>
              <a:rPr lang="zh-TW" altLang="en-US" noProof="1" smtClean="0"/>
              <a:t>第三層</a:t>
            </a:r>
          </a:p>
          <a:p>
            <a:pPr lvl="3"/>
            <a:r>
              <a:rPr lang="zh-TW" altLang="en-US" noProof="1" smtClean="0"/>
              <a:t>第四層</a:t>
            </a:r>
          </a:p>
          <a:p>
            <a:pPr lvl="4"/>
            <a:r>
              <a:rPr lang="zh-TW" altLang="en-US" noProof="1" smtClean="0"/>
              <a:t>第五層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noProof="1" smtClean="0"/>
              <a:t>按一下以編輯母片文字樣式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noProof="1" smtClean="0"/>
              <a:t>按一下以編輯母片文字樣式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noProof="1" smtClean="0"/>
              <a:t>按一下以編輯母片文字樣式</a:t>
            </a:r>
          </a:p>
          <a:p>
            <a:pPr lvl="1"/>
            <a:r>
              <a:rPr lang="zh-TW" altLang="en-US" noProof="1" smtClean="0"/>
              <a:t>第二層</a:t>
            </a:r>
          </a:p>
          <a:p>
            <a:pPr lvl="2"/>
            <a:r>
              <a:rPr lang="zh-TW" altLang="en-US" noProof="1" smtClean="0"/>
              <a:t>第三層</a:t>
            </a:r>
          </a:p>
          <a:p>
            <a:pPr lvl="3"/>
            <a:r>
              <a:rPr lang="zh-TW" altLang="en-US" noProof="1" smtClean="0"/>
              <a:t>第四層</a:t>
            </a:r>
          </a:p>
          <a:p>
            <a:pPr lvl="4"/>
            <a:r>
              <a:rPr lang="zh-TW" altLang="en-US" noProof="1" smtClean="0"/>
              <a:t>第五層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noProof="1" smtClean="0"/>
              <a:t>按一下以編輯母片文字樣式</a:t>
            </a:r>
          </a:p>
          <a:p>
            <a:pPr lvl="1"/>
            <a:r>
              <a:rPr lang="zh-TW" altLang="en-US" noProof="1" smtClean="0"/>
              <a:t>第二層</a:t>
            </a:r>
          </a:p>
          <a:p>
            <a:pPr lvl="2"/>
            <a:r>
              <a:rPr lang="zh-TW" altLang="en-US" noProof="1" smtClean="0"/>
              <a:t>第三層</a:t>
            </a:r>
          </a:p>
          <a:p>
            <a:pPr lvl="3"/>
            <a:r>
              <a:rPr lang="zh-TW" altLang="en-US" noProof="1" smtClean="0"/>
              <a:t>第四層</a:t>
            </a:r>
          </a:p>
          <a:p>
            <a:pPr lvl="4"/>
            <a:r>
              <a:rPr lang="zh-TW" altLang="en-US" noProof="1" smtClean="0"/>
              <a:t>第五層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10845800" y="6124575"/>
            <a:ext cx="769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9F87270-58E5-40E9-B035-279A2858ECEA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E67819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  <a:sym typeface="+mn-ea"/>
              </a:rPr>
              <a:t>‹#›</a:t>
            </a:fld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E67819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E67819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4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12B89CD-3EB2-462C-8804-A178DCFD73C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1F40C2B-8C3C-4447-B7B8-8A97153E77C4}" type="slidenum"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252686" y="279178"/>
            <a:ext cx="3416320" cy="64633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/>
            <a:r>
              <a:rPr lang="zh-CN" altLang="en-US" sz="36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请输入您的标题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5B1981-96F0-48ED-948C-74942BDC29C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 rot="10800000">
            <a:off x="-2459" y="-4957"/>
            <a:ext cx="12197316" cy="686867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ea typeface="等线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92295B-38E4-49B3-9426-9D57F1DDEC12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 rot="10800000">
            <a:off x="-2459" y="-4957"/>
            <a:ext cx="12197316" cy="686867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0863" y="5422900"/>
            <a:ext cx="246063" cy="7207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980863" y="6143625"/>
            <a:ext cx="246063" cy="7207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71475" y="742950"/>
            <a:ext cx="1144905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>
            <a:outerShdw dist="254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36550" y="146050"/>
            <a:ext cx="246063" cy="2476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2613" y="393700"/>
            <a:ext cx="246063" cy="246063"/>
          </a:xfrm>
          <a:prstGeom prst="rect">
            <a:avLst/>
          </a:prstGeom>
          <a:solidFill>
            <a:srgbClr val="00A1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6386" name="Text Box 9"/>
          <p:cNvSpPr>
            <a:spLocks noChangeArrowheads="1"/>
          </p:cNvSpPr>
          <p:nvPr/>
        </p:nvSpPr>
        <p:spPr bwMode="auto">
          <a:xfrm>
            <a:off x="4803776" y="2300506"/>
            <a:ext cx="5728450" cy="1323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基层医院</a:t>
            </a:r>
            <a:r>
              <a:rPr kumimoji="0" lang="zh-CN" altLang="zh-CN" sz="4000" b="1" i="0" u="none" strike="noStrike" kern="1200" cap="none" spc="0" normalizeH="0" baseline="0" noProof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分子</a:t>
            </a:r>
            <a:r>
              <a:rPr kumimoji="0" lang="zh-CN" altLang="en-US" sz="4000" b="1" i="0" u="none" strike="noStrike" kern="1200" cap="none" spc="0" normalizeH="0" baseline="0" noProof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平台建设运营思考</a:t>
            </a:r>
            <a:endParaRPr kumimoji="0" lang="zh-CN" altLang="zh-CN" sz="4000" b="1" i="0" u="none" strike="noStrike" kern="1200" cap="none" spc="0" normalizeH="0" baseline="0" noProof="1">
              <a:ln>
                <a:noFill/>
              </a:ln>
              <a:solidFill>
                <a:srgbClr val="0070C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等线" panose="02010600030101010101" pitchFamily="2" charset="-122"/>
            </a:endParaRPr>
          </a:p>
        </p:txBody>
      </p:sp>
      <p:pic>
        <p:nvPicPr>
          <p:cNvPr id="512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08" y="575943"/>
            <a:ext cx="4524377" cy="5705475"/>
          </a:xfrm>
          <a:prstGeom prst="rect">
            <a:avLst/>
          </a:prstGeom>
          <a:noFill/>
          <a:ln w="9525">
            <a:noFill/>
          </a:ln>
          <a:effectLst>
            <a:softEdge rad="635000"/>
          </a:effectLst>
        </p:spPr>
      </p:pic>
      <p:sp>
        <p:nvSpPr>
          <p:cNvPr id="7174" name="TextBox 3"/>
          <p:cNvSpPr txBox="1"/>
          <p:nvPr/>
        </p:nvSpPr>
        <p:spPr>
          <a:xfrm>
            <a:off x="2125663" y="4040761"/>
            <a:ext cx="6983412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凯普医检集团    方荣峰</a:t>
            </a:r>
          </a:p>
        </p:txBody>
      </p:sp>
      <p:pic>
        <p:nvPicPr>
          <p:cNvPr id="7175" name="Picture 3" descr="凯普医检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075" y="163513"/>
            <a:ext cx="2730500" cy="128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Picture 3" descr="logo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038" y="403225"/>
            <a:ext cx="3203575" cy="52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7" name="TextBox 3"/>
          <p:cNvSpPr txBox="1"/>
          <p:nvPr/>
        </p:nvSpPr>
        <p:spPr>
          <a:xfrm>
            <a:off x="4803775" y="461963"/>
            <a:ext cx="27559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股票代码：</a:t>
            </a:r>
            <a:r>
              <a:rPr lang="en-US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300639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4"/>
          <p:cNvSpPr/>
          <p:nvPr/>
        </p:nvSpPr>
        <p:spPr>
          <a:xfrm>
            <a:off x="1012190" y="838200"/>
            <a:ext cx="10041255" cy="2225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</a:defRPr>
            </a:lvl5pPr>
          </a:lstStyle>
          <a:p>
            <a:pPr marL="342900" lvl="0" indent="-34290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Char char="•"/>
            </a:pPr>
            <a:r>
              <a:rPr lang="zh-CN" altLang="en-US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出生缺陷种类繁多，仅遗传性的出生缺陷超过</a:t>
            </a:r>
            <a:r>
              <a:rPr lang="en-US" altLang="zh-CN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10000</a:t>
            </a:r>
            <a:r>
              <a:rPr lang="zh-CN" altLang="en-US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种；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Char char="•"/>
            </a:pPr>
            <a:r>
              <a:rPr lang="zh-CN" altLang="en-US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出生缺陷发生率：</a:t>
            </a:r>
            <a:r>
              <a:rPr lang="en-US" altLang="zh-CN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2011</a:t>
            </a:r>
            <a:r>
              <a:rPr lang="zh-CN" altLang="en-US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年，</a:t>
            </a:r>
            <a:r>
              <a:rPr lang="en-US" altLang="zh-CN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5.6%</a:t>
            </a:r>
            <a:r>
              <a:rPr lang="zh-CN" altLang="en-US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en-US" altLang="zh-CN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89.6</a:t>
            </a:r>
            <a:r>
              <a:rPr lang="zh-CN" altLang="en-US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万</a:t>
            </a:r>
            <a:r>
              <a:rPr lang="en-US" altLang="zh-CN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年；“二孩”后，</a:t>
            </a:r>
            <a:r>
              <a:rPr lang="en-US" altLang="zh-CN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100</a:t>
            </a:r>
            <a:r>
              <a:rPr lang="zh-CN" altLang="en-US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万</a:t>
            </a:r>
            <a:r>
              <a:rPr lang="en-US" altLang="zh-CN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2000" noProof="0" dirty="0">
                <a:ln>
                  <a:noFill/>
                </a:ln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endParaRPr lang="en-US" altLang="zh-CN" sz="20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Char char="•"/>
            </a:pPr>
            <a:r>
              <a:rPr lang="zh-CN" altLang="en-US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儿童致残性疾病排名的顺序为：</a:t>
            </a:r>
            <a:r>
              <a:rPr lang="zh-CN" altLang="en-US" sz="20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先天性心脏病</a:t>
            </a:r>
            <a:r>
              <a:rPr lang="zh-CN" altLang="en-US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、脑瘫、智力障碍、癫痫、脑发育不全、</a:t>
            </a:r>
            <a:r>
              <a:rPr lang="zh-CN" altLang="en-US" sz="20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聋</a:t>
            </a:r>
            <a:r>
              <a:rPr lang="en-US" altLang="zh-CN" sz="20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哑</a:t>
            </a:r>
            <a:r>
              <a:rPr lang="en-US" altLang="zh-CN" sz="20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、先天愚型、指</a:t>
            </a:r>
            <a:r>
              <a:rPr lang="en-US" altLang="zh-CN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趾</a:t>
            </a:r>
            <a:r>
              <a:rPr lang="en-US" altLang="zh-CN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畸形、肢体残缺</a:t>
            </a:r>
            <a:r>
              <a:rPr lang="en-US" altLang="zh-CN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疾</a:t>
            </a:r>
            <a:r>
              <a:rPr lang="en-US" altLang="zh-CN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、白血病、进行性肌营养不良等。</a:t>
            </a:r>
          </a:p>
        </p:txBody>
      </p:sp>
      <p:sp>
        <p:nvSpPr>
          <p:cNvPr id="39939" name="TextBox 5"/>
          <p:cNvSpPr txBox="1"/>
          <p:nvPr/>
        </p:nvSpPr>
        <p:spPr>
          <a:xfrm>
            <a:off x="1086168" y="108903"/>
            <a:ext cx="4968875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None/>
            </a:pPr>
            <a:r>
              <a:rPr lang="zh-CN" altLang="en-US" sz="2800" b="1" dirty="0">
                <a:solidFill>
                  <a:srgbClr val="00206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我国出生缺陷的基本情况</a:t>
            </a:r>
          </a:p>
        </p:txBody>
      </p:sp>
      <p:pic>
        <p:nvPicPr>
          <p:cNvPr id="3994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535" y="3144520"/>
            <a:ext cx="5577205" cy="345884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140334" name="Group 46"/>
          <p:cNvGraphicFramePr>
            <a:graphicFrameLocks noGrp="1"/>
          </p:cNvGraphicFramePr>
          <p:nvPr>
            <p:ph idx="1"/>
          </p:nvPr>
        </p:nvGraphicFramePr>
        <p:xfrm>
          <a:off x="793115" y="1589405"/>
          <a:ext cx="10255250" cy="2108200"/>
        </p:xfrm>
        <a:graphic>
          <a:graphicData uri="http://schemas.openxmlformats.org/drawingml/2006/table">
            <a:tbl>
              <a:tblPr/>
              <a:tblGrid>
                <a:gridCol w="226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4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79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预计全国出生数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万）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预计出生缺陷总数（万）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1744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1926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204" name="Text Box 42"/>
          <p:cNvSpPr txBox="1"/>
          <p:nvPr/>
        </p:nvSpPr>
        <p:spPr>
          <a:xfrm>
            <a:off x="1178560" y="4322445"/>
            <a:ext cx="10191750" cy="48323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lstStyle/>
          <a:p>
            <a:pPr lvl="0" indent="0" eaLnBrk="0" hangingPunct="0">
              <a:spcBef>
                <a:spcPct val="50000"/>
              </a:spcBef>
            </a:pPr>
            <a:r>
              <a:rPr lang="zh-CN" altLang="en-US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以上均按照年出生缺陷发生率为</a:t>
            </a:r>
            <a:r>
              <a:rPr lang="en-US" altLang="zh-CN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5.6%</a:t>
            </a:r>
            <a:r>
              <a:rPr lang="zh-CN" altLang="en-US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计算出生缺陷总量</a:t>
            </a:r>
          </a:p>
        </p:txBody>
      </p:sp>
      <p:sp>
        <p:nvSpPr>
          <p:cNvPr id="7205" name="矩形 4"/>
          <p:cNvSpPr/>
          <p:nvPr/>
        </p:nvSpPr>
        <p:spPr>
          <a:xfrm>
            <a:off x="1942783" y="4925378"/>
            <a:ext cx="9048750" cy="3698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lstStyle/>
          <a:p>
            <a:pPr lvl="0" indent="0" eaLnBrk="0" hangingPunct="0">
              <a:spcBef>
                <a:spcPct val="50000"/>
              </a:spcBef>
            </a:pPr>
            <a:r>
              <a:rPr lang="zh-CN" altLang="en-US" sz="1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全国预测出生数引自中国人民大学社会与人口学院翟振武研究</a:t>
            </a:r>
          </a:p>
        </p:txBody>
      </p:sp>
      <p:sp>
        <p:nvSpPr>
          <p:cNvPr id="82954" name="TextBox 10"/>
          <p:cNvSpPr txBox="1"/>
          <p:nvPr/>
        </p:nvSpPr>
        <p:spPr>
          <a:xfrm>
            <a:off x="1096963" y="169863"/>
            <a:ext cx="3738880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出生缺陷防控的重要性</a:t>
            </a:r>
          </a:p>
        </p:txBody>
      </p:sp>
      <p:pic>
        <p:nvPicPr>
          <p:cNvPr id="16388" name="图片 3"/>
          <p:cNvPicPr>
            <a:picLocks noChangeAspect="1"/>
          </p:cNvPicPr>
          <p:nvPr/>
        </p:nvPicPr>
        <p:blipFill>
          <a:blip r:embed="rId2"/>
          <a:srcRect l="48695" t="14130" r="9016" b="10069"/>
          <a:stretch>
            <a:fillRect/>
          </a:stretch>
        </p:blipFill>
        <p:spPr>
          <a:xfrm>
            <a:off x="8841105" y="3818255"/>
            <a:ext cx="2913380" cy="280543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/>
          <p:nvPr/>
        </p:nvSpPr>
        <p:spPr>
          <a:xfrm>
            <a:off x="7336473" y="2895283"/>
            <a:ext cx="4191000" cy="20408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917" tIns="60958" rIns="121917" bIns="60958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一级防控：病因学预防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二级防控：产前干预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三级防控：生后干预</a:t>
            </a:r>
          </a:p>
        </p:txBody>
      </p:sp>
      <p:sp>
        <p:nvSpPr>
          <p:cNvPr id="33794" name="TextBox 2"/>
          <p:cNvSpPr txBox="1"/>
          <p:nvPr/>
        </p:nvSpPr>
        <p:spPr>
          <a:xfrm>
            <a:off x="1206500" y="3622675"/>
            <a:ext cx="3587750" cy="674688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917" tIns="60958" rIns="121917" bIns="60958" anchor="t">
            <a:spAutoFit/>
          </a:bodyPr>
          <a:lstStyle/>
          <a:p>
            <a:pPr lvl="0" indent="0" eaLnBrk="0" hangingPunct="0"/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出生缺陷咨询</a:t>
            </a:r>
          </a:p>
        </p:txBody>
      </p:sp>
      <p:sp>
        <p:nvSpPr>
          <p:cNvPr id="6" name="虚尾箭头 5"/>
          <p:cNvSpPr/>
          <p:nvPr/>
        </p:nvSpPr>
        <p:spPr>
          <a:xfrm>
            <a:off x="4654550" y="3764280"/>
            <a:ext cx="2189480" cy="415925"/>
          </a:xfrm>
          <a:prstGeom prst="striped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797" name="TextBox 6"/>
          <p:cNvSpPr txBox="1"/>
          <p:nvPr/>
        </p:nvSpPr>
        <p:spPr>
          <a:xfrm>
            <a:off x="5322888" y="3289300"/>
            <a:ext cx="952500" cy="49212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917" tIns="60958" rIns="121917" bIns="60958" anchor="t">
            <a:spAutoFit/>
          </a:bodyPr>
          <a:lstStyle/>
          <a:p>
            <a:pPr lvl="0" indent="0" eaLnBrk="0" hangingPunct="0"/>
            <a:r>
              <a:rPr lang="zh-CN" altLang="en-US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贯穿</a:t>
            </a:r>
          </a:p>
        </p:txBody>
      </p:sp>
      <p:sp>
        <p:nvSpPr>
          <p:cNvPr id="33798" name="TextBox 6"/>
          <p:cNvSpPr txBox="1"/>
          <p:nvPr/>
        </p:nvSpPr>
        <p:spPr>
          <a:xfrm>
            <a:off x="1604645" y="5056505"/>
            <a:ext cx="10212388" cy="140081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917" tIns="60958" rIns="121917" bIns="60958" anchor="t">
            <a:spAutoFit/>
          </a:bodyPr>
          <a:lstStyle/>
          <a:p>
            <a:pPr lvl="0" indent="0"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遗传咨询是一级干预措施，也是普适性措施</a:t>
            </a:r>
          </a:p>
          <a:p>
            <a:pPr lvl="0" indent="0"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临床治疗是三级干预措施。</a:t>
            </a:r>
          </a:p>
        </p:txBody>
      </p:sp>
      <p:sp>
        <p:nvSpPr>
          <p:cNvPr id="33800" name="矩形 8"/>
          <p:cNvSpPr/>
          <p:nvPr/>
        </p:nvSpPr>
        <p:spPr>
          <a:xfrm>
            <a:off x="1029335" y="1332230"/>
            <a:ext cx="9823450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indent="0"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围绕孕前、孕期以及生后，基于出生缺陷及其干预进行的一系列咨询活动</a:t>
            </a:r>
          </a:p>
        </p:txBody>
      </p:sp>
      <p:sp>
        <p:nvSpPr>
          <p:cNvPr id="82954" name="TextBox 10"/>
          <p:cNvSpPr txBox="1"/>
          <p:nvPr/>
        </p:nvSpPr>
        <p:spPr>
          <a:xfrm>
            <a:off x="1096963" y="169863"/>
            <a:ext cx="516128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出生缺陷三级综合预防干预措施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107567" name="Group 47"/>
          <p:cNvGraphicFramePr>
            <a:graphicFrameLocks noGrp="1"/>
          </p:cNvGraphicFramePr>
          <p:nvPr/>
        </p:nvGraphicFramePr>
        <p:xfrm>
          <a:off x="1069658" y="1388745"/>
          <a:ext cx="9889371" cy="4871587"/>
        </p:xfrm>
        <a:graphic>
          <a:graphicData uri="http://schemas.openxmlformats.org/drawingml/2006/table">
            <a:tbl>
              <a:tblPr/>
              <a:tblGrid>
                <a:gridCol w="877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9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3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442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649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1830"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时机</a:t>
                      </a: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目的</a:t>
                      </a: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lang="zh-CN" altLang="en-US" sz="20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主要措施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机构</a:t>
                      </a: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0813"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一级预防</a:t>
                      </a: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婚前、孕前</a:t>
                      </a: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防止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或减少出生缺陷的发生</a:t>
                      </a:r>
                    </a:p>
                  </a:txBody>
                  <a:tcPr marL="91437" marR="91437" marT="45766" marB="4576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法律法规，孕前增补小剂量叶酸，婚前医学检查，孕前健康检查，孕前筛查，健康教育，营养干预，出生缺陷咨询</a:t>
                      </a:r>
                      <a:r>
                        <a:rPr lang="en-US" altLang="zh-CN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/</a:t>
                      </a: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遗传咨询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37" marR="91437" marT="45766" marB="4576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婚检、孕检</a:t>
                      </a:r>
                    </a:p>
                  </a:txBody>
                  <a:tcPr marL="91437" marR="91437" marT="45766" marB="4576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7412"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二级预防</a:t>
                      </a: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孕期</a:t>
                      </a: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阻止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致病因素导致的出生缺陷</a:t>
                      </a:r>
                    </a:p>
                  </a:txBody>
                  <a:tcPr marL="91437" marR="91437" marT="45766" marB="4576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产前超声筛查与诊断，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lang="en-US" altLang="zh-CN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PGD</a:t>
                      </a: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，产前</a:t>
                      </a:r>
                      <a:r>
                        <a:rPr lang="en-US" altLang="zh-CN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Down</a:t>
                      </a: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综合征血清学筛查</a:t>
                      </a:r>
                      <a:r>
                        <a:rPr lang="en-US" altLang="zh-CN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/NIPT</a:t>
                      </a: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，产前诊断技术（</a:t>
                      </a:r>
                      <a:r>
                        <a:rPr lang="en-US" altLang="zh-CN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CVS</a:t>
                      </a: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，</a:t>
                      </a:r>
                      <a:r>
                        <a:rPr lang="en-US" altLang="zh-CN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AC</a:t>
                      </a: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，</a:t>
                      </a:r>
                      <a:r>
                        <a:rPr lang="en-US" altLang="zh-CN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FISH</a:t>
                      </a: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，</a:t>
                      </a:r>
                      <a:r>
                        <a:rPr lang="en-US" altLang="zh-CN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BOB,CMA,CGH</a:t>
                      </a:r>
                      <a:r>
                        <a:rPr lang="zh-CN" altLang="en-US" sz="2000" b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等）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37" marR="91437" marT="45766" marB="4576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产前筛查中心、</a:t>
                      </a:r>
                    </a:p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产前诊断中心</a:t>
                      </a:r>
                    </a:p>
                  </a:txBody>
                  <a:tcPr marL="91437" marR="91437" marT="45766" marB="4576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3412"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三级预防</a:t>
                      </a: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49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新生儿</a:t>
                      </a:r>
                    </a:p>
                  </a:txBody>
                  <a:tcPr marL="91437" marR="91437" marT="45766" marB="45766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减轻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出生缺陷产生的消极后果</a:t>
                      </a:r>
                    </a:p>
                  </a:txBody>
                  <a:tcPr marL="91437" marR="91437" marT="45766" marB="4576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lang="zh-CN" altLang="en-US" sz="20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新生儿疾病筛查及诊断（包括听力筛查），出生缺陷的疾病治疗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437" marR="91437" marT="45766" marB="4576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 3" panose="05040102010807070707" pitchFamily="18" charset="2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新生儿筛查中心</a:t>
                      </a:r>
                    </a:p>
                  </a:txBody>
                  <a:tcPr marL="91437" marR="91437" marT="45766" marB="4576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2954" name="TextBox 10"/>
          <p:cNvSpPr txBox="1"/>
          <p:nvPr/>
        </p:nvSpPr>
        <p:spPr>
          <a:xfrm>
            <a:off x="1096963" y="169863"/>
            <a:ext cx="3738880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出生缺陷三级综合预防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69635" name="组合 12"/>
          <p:cNvGrpSpPr/>
          <p:nvPr/>
        </p:nvGrpSpPr>
        <p:grpSpPr>
          <a:xfrm>
            <a:off x="1288415" y="1969135"/>
            <a:ext cx="9215120" cy="3648710"/>
            <a:chOff x="498" y="2835"/>
            <a:chExt cx="16041" cy="6499"/>
          </a:xfrm>
        </p:grpSpPr>
        <p:sp>
          <p:nvSpPr>
            <p:cNvPr id="4" name="椭圆形标注 17"/>
            <p:cNvSpPr/>
            <p:nvPr/>
          </p:nvSpPr>
          <p:spPr>
            <a:xfrm>
              <a:off x="997" y="5270"/>
              <a:ext cx="3454" cy="3834"/>
            </a:xfrm>
            <a:prstGeom prst="wedgeEllipseCallout">
              <a:avLst>
                <a:gd name="adj1" fmla="val 1163"/>
                <a:gd name="adj2" fmla="val -58257"/>
              </a:avLst>
            </a:prstGeom>
            <a:solidFill>
              <a:srgbClr val="E678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637" name="TextBox 8"/>
            <p:cNvSpPr txBox="1"/>
            <p:nvPr/>
          </p:nvSpPr>
          <p:spPr>
            <a:xfrm>
              <a:off x="1154" y="5868"/>
              <a:ext cx="3532" cy="276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ctr">
              <a:spAutoFit/>
            </a:bodyPr>
            <a:lstStyle/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叶酸代谢基因检测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TORCH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系列检测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CT/NG/UU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肝炎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系列基因检测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单纯疱疹病毒检测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………</a:t>
              </a:r>
            </a:p>
          </p:txBody>
        </p:sp>
        <p:sp>
          <p:nvSpPr>
            <p:cNvPr id="6" name="矩形 7"/>
            <p:cNvSpPr/>
            <p:nvPr/>
          </p:nvSpPr>
          <p:spPr>
            <a:xfrm>
              <a:off x="498" y="4098"/>
              <a:ext cx="15918" cy="80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anchor="ctr"/>
            <a:lstStyle/>
            <a:p>
              <a:pPr marL="0" marR="0" lvl="0" indent="0" algn="l" defTabSz="9137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怀孕前半年至怀孕后</a:t>
              </a:r>
              <a:r>
                <a:rPr kumimoji="0" lang="en-US" altLang="zh-CN" sz="1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</a:t>
              </a: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周（婚检</a:t>
              </a:r>
              <a:r>
                <a:rPr kumimoji="0" lang="en-US" altLang="zh-CN" sz="1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&amp;</a:t>
              </a: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孕优）    怀孕后至生产前（产筛</a:t>
              </a:r>
              <a:r>
                <a:rPr kumimoji="0" lang="en-US" altLang="zh-CN" sz="1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/</a:t>
              </a: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产诊）                         生产后（新筛）</a:t>
              </a:r>
            </a:p>
          </p:txBody>
        </p:sp>
        <p:sp>
          <p:nvSpPr>
            <p:cNvPr id="69639" name="TextBox 8"/>
            <p:cNvSpPr txBox="1"/>
            <p:nvPr/>
          </p:nvSpPr>
          <p:spPr>
            <a:xfrm>
              <a:off x="683" y="2854"/>
              <a:ext cx="4082" cy="120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zh-CN" altLang="en-US" sz="3600" b="1" dirty="0">
                  <a:solidFill>
                    <a:srgbClr val="E678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一级防控</a:t>
              </a:r>
            </a:p>
          </p:txBody>
        </p:sp>
        <p:sp>
          <p:nvSpPr>
            <p:cNvPr id="8" name="椭圆形标注 17"/>
            <p:cNvSpPr/>
            <p:nvPr/>
          </p:nvSpPr>
          <p:spPr>
            <a:xfrm>
              <a:off x="6790" y="5251"/>
              <a:ext cx="3716" cy="4083"/>
            </a:xfrm>
            <a:prstGeom prst="wedgeEllipseCallout">
              <a:avLst>
                <a:gd name="adj1" fmla="val 1163"/>
                <a:gd name="adj2" fmla="val -58257"/>
              </a:avLst>
            </a:prstGeom>
            <a:solidFill>
              <a:srgbClr val="E678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形标注 17"/>
            <p:cNvSpPr/>
            <p:nvPr/>
          </p:nvSpPr>
          <p:spPr>
            <a:xfrm>
              <a:off x="12703" y="5251"/>
              <a:ext cx="3713" cy="4083"/>
            </a:xfrm>
            <a:prstGeom prst="wedgeEllipseCallout">
              <a:avLst>
                <a:gd name="adj1" fmla="val 1163"/>
                <a:gd name="adj2" fmla="val -58257"/>
              </a:avLst>
            </a:prstGeom>
            <a:solidFill>
              <a:srgbClr val="E678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642" name="TextBox 8"/>
            <p:cNvSpPr txBox="1"/>
            <p:nvPr/>
          </p:nvSpPr>
          <p:spPr>
            <a:xfrm>
              <a:off x="6697" y="2871"/>
              <a:ext cx="4082" cy="120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zh-CN" altLang="en-US" sz="3600" b="1" dirty="0">
                  <a:solidFill>
                    <a:srgbClr val="E678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二级防控</a:t>
              </a:r>
            </a:p>
          </p:txBody>
        </p:sp>
        <p:sp>
          <p:nvSpPr>
            <p:cNvPr id="69643" name="TextBox 8"/>
            <p:cNvSpPr txBox="1"/>
            <p:nvPr/>
          </p:nvSpPr>
          <p:spPr>
            <a:xfrm>
              <a:off x="12457" y="2835"/>
              <a:ext cx="4082" cy="120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zh-CN" altLang="en-US" sz="3600" b="1" dirty="0">
                  <a:solidFill>
                    <a:srgbClr val="E678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三级防控</a:t>
              </a:r>
            </a:p>
          </p:txBody>
        </p:sp>
        <p:sp>
          <p:nvSpPr>
            <p:cNvPr id="69644" name="TextBox 8"/>
            <p:cNvSpPr txBox="1"/>
            <p:nvPr/>
          </p:nvSpPr>
          <p:spPr>
            <a:xfrm>
              <a:off x="7023" y="6015"/>
              <a:ext cx="3780" cy="276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ctr">
              <a:spAutoFit/>
            </a:bodyPr>
            <a:lstStyle/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地中海贫血基因检测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隐性遗传病基因检测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族链球菌基因检测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NIPT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羊水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STR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………</a:t>
              </a:r>
            </a:p>
          </p:txBody>
        </p:sp>
        <p:sp>
          <p:nvSpPr>
            <p:cNvPr id="69645" name="TextBox 8"/>
            <p:cNvSpPr txBox="1"/>
            <p:nvPr/>
          </p:nvSpPr>
          <p:spPr>
            <a:xfrm>
              <a:off x="12772" y="6122"/>
              <a:ext cx="3765" cy="23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ctr">
              <a:spAutoFit/>
            </a:bodyPr>
            <a:lstStyle/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耳聋易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感基因检测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G6PD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缺乏症基因检测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苯丙酮尿症基因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检测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新生儿遗传代谢病筛查</a:t>
              </a:r>
            </a:p>
            <a:p>
              <a:pPr marL="285750" lvl="0" indent="-285750" eaLnBrk="1" hangingPunct="1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………</a:t>
              </a:r>
            </a:p>
          </p:txBody>
        </p:sp>
      </p:grpSp>
      <p:sp>
        <p:nvSpPr>
          <p:cNvPr id="69634" name="Rectangle 3"/>
          <p:cNvSpPr/>
          <p:nvPr/>
        </p:nvSpPr>
        <p:spPr>
          <a:xfrm>
            <a:off x="989330" y="131445"/>
            <a:ext cx="9674225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分子检测技术——贯穿出生缺陷“三级预防”各阶段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7586" name="TextBox 8"/>
          <p:cNvSpPr txBox="1"/>
          <p:nvPr/>
        </p:nvSpPr>
        <p:spPr>
          <a:xfrm>
            <a:off x="999808" y="137160"/>
            <a:ext cx="10450512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国家重大筛查项目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—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已广泛应用分子检测技术</a:t>
            </a:r>
          </a:p>
        </p:txBody>
      </p:sp>
      <p:grpSp>
        <p:nvGrpSpPr>
          <p:cNvPr id="67587" name="组合 2"/>
          <p:cNvGrpSpPr/>
          <p:nvPr/>
        </p:nvGrpSpPr>
        <p:grpSpPr>
          <a:xfrm>
            <a:off x="1827213" y="1331913"/>
            <a:ext cx="5729287" cy="4751387"/>
            <a:chOff x="1916113" y="1340768"/>
            <a:chExt cx="4600103" cy="3816424"/>
          </a:xfrm>
        </p:grpSpPr>
        <p:sp>
          <p:nvSpPr>
            <p:cNvPr id="4" name="椭圆 44"/>
            <p:cNvSpPr/>
            <p:nvPr/>
          </p:nvSpPr>
          <p:spPr>
            <a:xfrm>
              <a:off x="2411940" y="1700351"/>
              <a:ext cx="3744833" cy="1873146"/>
            </a:xfrm>
            <a:custGeom>
              <a:avLst/>
              <a:gdLst/>
              <a:ahLst/>
              <a:cxnLst/>
              <a:rect l="l" t="t" r="r" b="b"/>
              <a:pathLst>
                <a:path w="3744416" h="1872208">
                  <a:moveTo>
                    <a:pt x="1872208" y="0"/>
                  </a:moveTo>
                  <a:cubicBezTo>
                    <a:pt x="2906200" y="0"/>
                    <a:pt x="3744416" y="838216"/>
                    <a:pt x="3744416" y="1872208"/>
                  </a:cubicBezTo>
                  <a:lnTo>
                    <a:pt x="0" y="1872208"/>
                  </a:lnTo>
                  <a:cubicBezTo>
                    <a:pt x="0" y="838216"/>
                    <a:pt x="838216" y="0"/>
                    <a:pt x="1872208" y="0"/>
                  </a:cubicBezTo>
                  <a:close/>
                </a:path>
              </a:pathLst>
            </a:cu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599" name="Line 23"/>
            <p:cNvSpPr/>
            <p:nvPr/>
          </p:nvSpPr>
          <p:spPr>
            <a:xfrm flipV="1">
              <a:off x="1916113" y="1340768"/>
              <a:ext cx="2447925" cy="935038"/>
            </a:xfrm>
            <a:prstGeom prst="line">
              <a:avLst/>
            </a:prstGeom>
            <a:ln w="9525" cap="flat" cmpd="sng">
              <a:solidFill>
                <a:srgbClr val="FFFFFF">
                  <a:alpha val="5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700004" y="1988527"/>
              <a:ext cx="3168705" cy="316866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051223" y="2997144"/>
              <a:ext cx="1152256" cy="1151431"/>
            </a:xfrm>
            <a:prstGeom prst="ellipse">
              <a:avLst/>
            </a:prstGeom>
            <a:gradFill flip="none" rotWithShape="1">
              <a:gsLst>
                <a:gs pos="0">
                  <a:srgbClr val="ADADAD"/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363960" y="2997144"/>
              <a:ext cx="1152256" cy="1151431"/>
            </a:xfrm>
            <a:prstGeom prst="ellipse">
              <a:avLst/>
            </a:prstGeom>
            <a:gradFill flip="none" rotWithShape="1">
              <a:gsLst>
                <a:gs pos="0">
                  <a:srgbClr val="ADADAD"/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708229" y="1340768"/>
              <a:ext cx="1152256" cy="1152706"/>
            </a:xfrm>
            <a:prstGeom prst="ellipse">
              <a:avLst/>
            </a:prstGeom>
            <a:gradFill flip="none" rotWithShape="1">
              <a:gsLst>
                <a:gs pos="0">
                  <a:srgbClr val="ADADAD"/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上箭头 9"/>
          <p:cNvSpPr/>
          <p:nvPr/>
        </p:nvSpPr>
        <p:spPr>
          <a:xfrm>
            <a:off x="4514850" y="2832100"/>
            <a:ext cx="542925" cy="2532063"/>
          </a:xfrm>
          <a:prstGeom prst="upArrow">
            <a:avLst/>
          </a:prstGeom>
          <a:gradFill flip="none" rotWithShape="1">
            <a:gsLst>
              <a:gs pos="0">
                <a:srgbClr val="ADADAD"/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右箭头 10"/>
          <p:cNvSpPr/>
          <p:nvPr/>
        </p:nvSpPr>
        <p:spPr>
          <a:xfrm>
            <a:off x="4973638" y="3832225"/>
            <a:ext cx="1008063" cy="1531938"/>
          </a:xfrm>
          <a:prstGeom prst="bentArrow">
            <a:avLst>
              <a:gd name="adj1" fmla="val 25000"/>
              <a:gd name="adj2" fmla="val 25000"/>
              <a:gd name="adj3" fmla="val 34946"/>
              <a:gd name="adj4" fmla="val 43750"/>
            </a:avLst>
          </a:prstGeom>
          <a:gradFill flip="none" rotWithShape="1">
            <a:gsLst>
              <a:gs pos="0">
                <a:srgbClr val="ADADAD"/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圆角右箭头 11"/>
          <p:cNvSpPr/>
          <p:nvPr/>
        </p:nvSpPr>
        <p:spPr>
          <a:xfrm flipH="1">
            <a:off x="3582988" y="3832225"/>
            <a:ext cx="1008063" cy="1531938"/>
          </a:xfrm>
          <a:prstGeom prst="bentArrow">
            <a:avLst>
              <a:gd name="adj1" fmla="val 25000"/>
              <a:gd name="adj2" fmla="val 25000"/>
              <a:gd name="adj3" fmla="val 34946"/>
              <a:gd name="adj4" fmla="val 43750"/>
            </a:avLst>
          </a:prstGeom>
          <a:gradFill flip="none" rotWithShape="1">
            <a:gsLst>
              <a:gs pos="0">
                <a:srgbClr val="ADADAD"/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591" name="TextBox 12"/>
          <p:cNvSpPr txBox="1"/>
          <p:nvPr/>
        </p:nvSpPr>
        <p:spPr>
          <a:xfrm>
            <a:off x="3843338" y="5461000"/>
            <a:ext cx="1908175" cy="4587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>
              <a:lnSpc>
                <a:spcPct val="110000"/>
              </a:lnSpc>
              <a:buNone/>
            </a:pPr>
            <a:r>
              <a:rPr lang="zh-CN" altLang="en-US" sz="2200" b="1" dirty="0">
                <a:solidFill>
                  <a:srgbClr val="FFFFFF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三大方向</a:t>
            </a:r>
          </a:p>
        </p:txBody>
      </p:sp>
      <p:sp>
        <p:nvSpPr>
          <p:cNvPr id="67592" name="TextBox 13"/>
          <p:cNvSpPr txBox="1"/>
          <p:nvPr/>
        </p:nvSpPr>
        <p:spPr>
          <a:xfrm>
            <a:off x="2281238" y="3621088"/>
            <a:ext cx="865187" cy="9794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>
              <a:lnSpc>
                <a:spcPct val="120000"/>
              </a:lnSpc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产前筛查</a:t>
            </a:r>
          </a:p>
        </p:txBody>
      </p:sp>
      <p:sp>
        <p:nvSpPr>
          <p:cNvPr id="67593" name="TextBox 14"/>
          <p:cNvSpPr txBox="1"/>
          <p:nvPr/>
        </p:nvSpPr>
        <p:spPr>
          <a:xfrm>
            <a:off x="4067175" y="1558925"/>
            <a:ext cx="1419225" cy="9794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>
              <a:lnSpc>
                <a:spcPct val="120000"/>
              </a:lnSpc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两癌</a:t>
            </a:r>
          </a:p>
          <a:p>
            <a:pPr lvl="0" algn="ctr" eaLnBrk="1" hangingPunct="1">
              <a:lnSpc>
                <a:spcPct val="120000"/>
              </a:lnSpc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筛查</a:t>
            </a:r>
          </a:p>
        </p:txBody>
      </p:sp>
      <p:sp>
        <p:nvSpPr>
          <p:cNvPr id="67594" name="TextBox 15"/>
          <p:cNvSpPr txBox="1"/>
          <p:nvPr/>
        </p:nvSpPr>
        <p:spPr>
          <a:xfrm>
            <a:off x="6316663" y="3640138"/>
            <a:ext cx="1149350" cy="9779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>
              <a:lnSpc>
                <a:spcPct val="120000"/>
              </a:lnSpc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新生儿</a:t>
            </a:r>
          </a:p>
          <a:p>
            <a:pPr lvl="0" algn="ctr" eaLnBrk="1" hangingPunct="1">
              <a:lnSpc>
                <a:spcPct val="120000"/>
              </a:lnSpc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筛查</a:t>
            </a:r>
          </a:p>
        </p:txBody>
      </p:sp>
      <p:sp>
        <p:nvSpPr>
          <p:cNvPr id="67595" name="文本框 9"/>
          <p:cNvSpPr txBox="1"/>
          <p:nvPr/>
        </p:nvSpPr>
        <p:spPr>
          <a:xfrm>
            <a:off x="6748463" y="1184275"/>
            <a:ext cx="5003800" cy="19367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2014</a:t>
            </a: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年，国家将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HPV DNA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分子检测</a:t>
            </a: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代替传统检测方法，纳入全国农村妇女宫颈癌筛查任务中，</a:t>
            </a: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2014</a:t>
            </a: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年</a:t>
            </a: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-2016</a:t>
            </a: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年全国试点任务每年54.6万，利用</a:t>
            </a: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HPV DNA</a:t>
            </a: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分子检测方法大大降低了传统检测方法的漏检率。</a:t>
            </a:r>
          </a:p>
          <a:p>
            <a:pPr lvl="0" eaLnBrk="1" hangingPunct="1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2017</a:t>
            </a: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年的筛查工作即将大面积开展</a:t>
            </a: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...</a:t>
            </a:r>
          </a:p>
        </p:txBody>
      </p:sp>
      <p:sp>
        <p:nvSpPr>
          <p:cNvPr id="67596" name="文本框 10"/>
          <p:cNvSpPr txBox="1"/>
          <p:nvPr/>
        </p:nvSpPr>
        <p:spPr>
          <a:xfrm>
            <a:off x="403860" y="1632585"/>
            <a:ext cx="2170430" cy="19202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预防出生缺陷的最后一道防线，地中海贫血、耳聋基因等分子检测项目已逐步实现免费筛查</a:t>
            </a: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...</a:t>
            </a:r>
          </a:p>
        </p:txBody>
      </p:sp>
      <p:sp>
        <p:nvSpPr>
          <p:cNvPr id="67597" name="文本框 11"/>
          <p:cNvSpPr txBox="1"/>
          <p:nvPr/>
        </p:nvSpPr>
        <p:spPr>
          <a:xfrm>
            <a:off x="7586663" y="4290378"/>
            <a:ext cx="3886200" cy="119856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北京、成都、武汉、大连、山西、郑州等地陆续开展新生儿耳聋基因免费筛查，</a:t>
            </a: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G6PD</a:t>
            </a: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、</a:t>
            </a: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PKU</a:t>
            </a:r>
            <a:r>
              <a:rPr lang="zh-CN" altLang="en-US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基因检测服务</a:t>
            </a:r>
            <a:r>
              <a:rPr lang="en-US" altLang="zh-CN" sz="1600" b="1" dirty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...</a:t>
            </a:r>
          </a:p>
        </p:txBody>
      </p:sp>
      <p:sp>
        <p:nvSpPr>
          <p:cNvPr id="68613" name="文本框 11"/>
          <p:cNvSpPr txBox="1"/>
          <p:nvPr/>
        </p:nvSpPr>
        <p:spPr>
          <a:xfrm>
            <a:off x="433070" y="5478145"/>
            <a:ext cx="11615420" cy="13836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基层医院急需相应的配套设施和更精准检测技术，以满足国家推动妇幼健康发展的大步伐</a:t>
            </a:r>
            <a:r>
              <a:rPr lang="en-US" altLang="zh-CN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...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0658" name="Rectangle 3"/>
          <p:cNvSpPr>
            <a:spLocks noGrp="1"/>
          </p:cNvSpPr>
          <p:nvPr/>
        </p:nvSpPr>
        <p:spPr>
          <a:xfrm>
            <a:off x="1363663" y="2088833"/>
            <a:ext cx="8713787" cy="33401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敏感性更高；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特异性好，可高达</a:t>
            </a:r>
            <a:r>
              <a:rPr lang="en-US" altLang="zh-CN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99.7%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；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检测时间短；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检测样本类型多；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符合国家</a:t>
            </a:r>
            <a:r>
              <a:rPr lang="en-US" altLang="zh-CN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“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精准医疗</a:t>
            </a:r>
            <a:r>
              <a:rPr lang="en-US" altLang="zh-CN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+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精准检测</a:t>
            </a:r>
            <a:r>
              <a:rPr lang="en-US" altLang="zh-CN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”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的发展方向；</a:t>
            </a:r>
          </a:p>
        </p:txBody>
      </p:sp>
      <p:sp>
        <p:nvSpPr>
          <p:cNvPr id="21505" name="矩形 1"/>
          <p:cNvSpPr/>
          <p:nvPr/>
        </p:nvSpPr>
        <p:spPr>
          <a:xfrm>
            <a:off x="1054100" y="175895"/>
            <a:ext cx="8970963" cy="548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分子检测—取代传统方法是目前趋势</a:t>
            </a:r>
          </a:p>
        </p:txBody>
      </p:sp>
      <p:pic>
        <p:nvPicPr>
          <p:cNvPr id="7066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2895" y="1661160"/>
            <a:ext cx="4406900" cy="3027363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0005" y="2080895"/>
            <a:ext cx="5069840" cy="262001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-40005" y="1346835"/>
            <a:ext cx="5069840" cy="1485265"/>
            <a:chOff x="0" y="908720"/>
            <a:chExt cx="6840760" cy="1284643"/>
          </a:xfrm>
        </p:grpSpPr>
        <p:sp>
          <p:nvSpPr>
            <p:cNvPr id="28" name="流程图: 决策 27"/>
            <p:cNvSpPr/>
            <p:nvPr/>
          </p:nvSpPr>
          <p:spPr>
            <a:xfrm flipV="1">
              <a:off x="0" y="908720"/>
              <a:ext cx="6840760" cy="1284643"/>
            </a:xfrm>
            <a:prstGeom prst="flowChartDecision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36" name="文本框 4"/>
            <p:cNvSpPr txBox="1"/>
            <p:nvPr/>
          </p:nvSpPr>
          <p:spPr>
            <a:xfrm>
              <a:off x="1635681" y="1648386"/>
              <a:ext cx="3682058" cy="2652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3"/>
            <p:cNvSpPr txBox="1"/>
            <p:nvPr/>
          </p:nvSpPr>
          <p:spPr>
            <a:xfrm>
              <a:off x="2644861" y="1053045"/>
              <a:ext cx="1800283" cy="55801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marR="0" algn="ctr" defTabSz="914400" eaLnBrk="1" hangingPunct="1"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kern="1200" cap="none" spc="600" normalizeH="0" baseline="0" noProof="1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目录</a:t>
              </a:r>
            </a:p>
          </p:txBody>
        </p:sp>
      </p:grpSp>
      <p:sp>
        <p:nvSpPr>
          <p:cNvPr id="5" name="TextBox 69"/>
          <p:cNvSpPr>
            <a:spLocks noChangeArrowheads="1"/>
          </p:cNvSpPr>
          <p:nvPr/>
        </p:nvSpPr>
        <p:spPr bwMode="auto">
          <a:xfrm>
            <a:off x="5643247" y="2372575"/>
            <a:ext cx="5481320" cy="323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800" b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、两癌防控现状及解决方案</a:t>
            </a: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800" b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、出生缺陷防控现状及解决方案</a:t>
            </a:r>
            <a:endParaRPr lang="zh-CN" altLang="en-US" sz="2800" b="1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 dirty="0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800" b="1" dirty="0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、基层医院能力建设及运营</a:t>
            </a: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6641465" y="1234440"/>
            <a:ext cx="4794885" cy="3197225"/>
            <a:chOff x="-164899" y="1069719"/>
            <a:chExt cx="3834765" cy="2556510"/>
          </a:xfrm>
        </p:grpSpPr>
        <p:graphicFrame>
          <p:nvGraphicFramePr>
            <p:cNvPr id="26" name="图表 25"/>
            <p:cNvGraphicFramePr/>
            <p:nvPr/>
          </p:nvGraphicFramePr>
          <p:xfrm>
            <a:off x="-164899" y="1069719"/>
            <a:ext cx="3834765" cy="25565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7" name="文本框 26"/>
            <p:cNvSpPr txBox="1"/>
            <p:nvPr/>
          </p:nvSpPr>
          <p:spPr>
            <a:xfrm>
              <a:off x="1245904" y="2109586"/>
              <a:ext cx="1157895" cy="466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58.24%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159633" y="4421420"/>
            <a:ext cx="1594602" cy="727927"/>
            <a:chOff x="1247658" y="4431580"/>
            <a:chExt cx="1533926" cy="727927"/>
          </a:xfrm>
        </p:grpSpPr>
        <p:sp>
          <p:nvSpPr>
            <p:cNvPr id="30" name="文本框 29"/>
            <p:cNvSpPr txBox="1"/>
            <p:nvPr/>
          </p:nvSpPr>
          <p:spPr>
            <a:xfrm>
              <a:off x="1247658" y="4431580"/>
              <a:ext cx="1533926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0070C0"/>
                  </a:solidFill>
                  <a:latin typeface="Agency FB" panose="020B0503020202020204" pitchFamily="34" charset="0"/>
                </a:rPr>
                <a:t>7.5705</a:t>
              </a:r>
              <a:r>
                <a:rPr lang="zh-CN" altLang="en-US" sz="2800" b="1" dirty="0">
                  <a:solidFill>
                    <a:srgbClr val="0070C0"/>
                  </a:solidFill>
                  <a:latin typeface="Agency FB" panose="020B0503020202020204" pitchFamily="34" charset="0"/>
                </a:rPr>
                <a:t>亿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484414" y="4791207"/>
              <a:ext cx="1060414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农村人口</a:t>
              </a:r>
              <a:endParaRPr 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8674888" y="5876331"/>
            <a:ext cx="2200136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rPr>
              <a:t>注：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rPr>
              <a:t>2004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rPr>
              <a:t>年人口统计</a:t>
            </a:r>
          </a:p>
        </p:txBody>
      </p:sp>
      <p:sp>
        <p:nvSpPr>
          <p:cNvPr id="65540" name="文本框 1"/>
          <p:cNvSpPr txBox="1"/>
          <p:nvPr/>
        </p:nvSpPr>
        <p:spPr>
          <a:xfrm>
            <a:off x="1032174" y="234436"/>
            <a:ext cx="30276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我国人口分布现状</a:t>
            </a:r>
            <a:endParaRPr lang="zh-CN" altLang="en-US" sz="3200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2765" y="2058035"/>
            <a:ext cx="659193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在我国整个医疗卫生体系中的占比高达95%，涵盖了社区卫生服务中心（站）、乡镇（街道）卫生院、村卫生室以及门诊部（所）。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在住院服务方面，大医院与基层医疗机构的差距仍在扩大。近几年，大医院的住院量近 4 倍于基层医疗机构。 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内容占位符 2"/>
          <p:cNvSpPr>
            <a:spLocks noGrp="1"/>
          </p:cNvSpPr>
          <p:nvPr>
            <p:ph/>
          </p:nvPr>
        </p:nvSpPr>
        <p:spPr>
          <a:xfrm>
            <a:off x="597288" y="3434624"/>
            <a:ext cx="10071652" cy="3251941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lvl="0" indent="0" latinLnBrk="0">
              <a:lnSpc>
                <a:spcPct val="150000"/>
              </a:lnSpc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全国大多数基层医院面临的困难：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①医技能力不足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②临床治疗能力不足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zh-CN" sz="2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HY견고딕" charset="0"/>
            </a:endParaRPr>
          </a:p>
        </p:txBody>
      </p:sp>
      <p:pic>
        <p:nvPicPr>
          <p:cNvPr id="65539" name="Picture 2" descr="http://s2.51cto.com/wyfs02/M02/8B/C2/wKiom1hXqaGg6IpIAAGF_zlYtyA8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600" y="3098800"/>
            <a:ext cx="5242560" cy="3166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5540" name="文本框 1"/>
          <p:cNvSpPr txBox="1"/>
          <p:nvPr/>
        </p:nvSpPr>
        <p:spPr>
          <a:xfrm>
            <a:off x="1032174" y="234436"/>
            <a:ext cx="30276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基层医院发展现状</a:t>
            </a:r>
            <a:endParaRPr lang="zh-CN" altLang="en-US" sz="3200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7535" y="1980565"/>
            <a:ext cx="102057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政府推出分级诊疗制度和医联体制度的目的，是为了促进优质医疗资源下沉，实现资源共享，改善基层医疗发展滞后的现状。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186" y="2080895"/>
            <a:ext cx="5069840" cy="262001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8186" y="1346835"/>
            <a:ext cx="5069840" cy="1485265"/>
            <a:chOff x="0" y="908720"/>
            <a:chExt cx="6840760" cy="1284643"/>
          </a:xfrm>
        </p:grpSpPr>
        <p:sp>
          <p:nvSpPr>
            <p:cNvPr id="28" name="流程图: 决策 27"/>
            <p:cNvSpPr/>
            <p:nvPr/>
          </p:nvSpPr>
          <p:spPr>
            <a:xfrm flipV="1">
              <a:off x="0" y="908720"/>
              <a:ext cx="6840760" cy="1284643"/>
            </a:xfrm>
            <a:prstGeom prst="flowChartDecision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36" name="文本框 4"/>
            <p:cNvSpPr txBox="1"/>
            <p:nvPr/>
          </p:nvSpPr>
          <p:spPr>
            <a:xfrm>
              <a:off x="1635681" y="1648386"/>
              <a:ext cx="3682058" cy="2652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3"/>
            <p:cNvSpPr txBox="1"/>
            <p:nvPr/>
          </p:nvSpPr>
          <p:spPr>
            <a:xfrm>
              <a:off x="2644861" y="1053045"/>
              <a:ext cx="1800283" cy="55801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marR="0" algn="ctr" defTabSz="914400" eaLnBrk="1" hangingPunct="1"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kern="1200" cap="none" spc="600" normalizeH="0" baseline="0" noProof="1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目录</a:t>
              </a:r>
            </a:p>
          </p:txBody>
        </p:sp>
      </p:grpSp>
      <p:sp>
        <p:nvSpPr>
          <p:cNvPr id="5" name="TextBox 69"/>
          <p:cNvSpPr>
            <a:spLocks noChangeArrowheads="1"/>
          </p:cNvSpPr>
          <p:nvPr/>
        </p:nvSpPr>
        <p:spPr bwMode="auto">
          <a:xfrm>
            <a:off x="5643247" y="2372575"/>
            <a:ext cx="5481320" cy="258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800" b="1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、两癌防控现状及解决方案</a:t>
            </a: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800" b="1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、出生缺陷防控现状及解决方案</a:t>
            </a: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 dirty="0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800" b="1" dirty="0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、基层医院能力建设及运营</a:t>
            </a: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3"/>
          <p:cNvGrpSpPr/>
          <p:nvPr/>
        </p:nvGrpSpPr>
        <p:grpSpPr>
          <a:xfrm>
            <a:off x="1718945" y="2030095"/>
            <a:ext cx="8821420" cy="1080770"/>
            <a:chOff x="2481489" y="1828961"/>
            <a:chExt cx="8306517" cy="1128908"/>
          </a:xfrm>
        </p:grpSpPr>
        <p:cxnSp>
          <p:nvCxnSpPr>
            <p:cNvPr id="3145747" name="直接连接符 68"/>
            <p:cNvCxnSpPr/>
            <p:nvPr/>
          </p:nvCxnSpPr>
          <p:spPr>
            <a:xfrm>
              <a:off x="3489013" y="1828961"/>
              <a:ext cx="7209303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46" name="组合 39"/>
            <p:cNvGrpSpPr/>
            <p:nvPr/>
          </p:nvGrpSpPr>
          <p:grpSpPr>
            <a:xfrm>
              <a:off x="2481489" y="1955961"/>
              <a:ext cx="932928" cy="1001908"/>
              <a:chOff x="4274508" y="2615224"/>
              <a:chExt cx="1314630" cy="1424030"/>
            </a:xfrm>
          </p:grpSpPr>
          <p:grpSp>
            <p:nvGrpSpPr>
              <p:cNvPr id="13349" name="Group 2"/>
              <p:cNvGrpSpPr>
                <a:grpSpLocks noChangeAspect="1"/>
              </p:cNvGrpSpPr>
              <p:nvPr/>
            </p:nvGrpSpPr>
            <p:grpSpPr>
              <a:xfrm>
                <a:off x="4274508" y="2615224"/>
                <a:ext cx="1314630" cy="1424030"/>
                <a:chOff x="0" y="0"/>
                <a:chExt cx="2562" cy="2770"/>
              </a:xfrm>
            </p:grpSpPr>
            <p:sp>
              <p:nvSpPr>
                <p:cNvPr id="1048787" name="Oval 3"/>
                <p:cNvSpPr>
                  <a:spLocks noChangeAspect="1" noChangeArrowheads="1"/>
                </p:cNvSpPr>
                <p:nvPr/>
              </p:nvSpPr>
              <p:spPr bwMode="auto">
                <a:xfrm>
                  <a:off x="407" y="426"/>
                  <a:ext cx="1738" cy="174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txBody>
                <a:bodyPr wrap="none" lIns="81153" tIns="42291" rIns="81153" bIns="42291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anose="020B0806030902050204" pitchFamily="34" charset="0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pic>
              <p:nvPicPr>
                <p:cNvPr id="13352" name="Picture 4" descr="00"/>
                <p:cNvPicPr>
                  <a:picLocks noChangeAspect="1"/>
                </p:cNvPicPr>
                <p:nvPr/>
              </p:nvPicPr>
              <p:blipFill>
                <a:blip r:embed="rId2"/>
                <a:srcRect l="4005" t="3050" r="5560" b="2527"/>
                <a:stretch>
                  <a:fillRect/>
                </a:stretch>
              </p:blipFill>
              <p:spPr>
                <a:xfrm>
                  <a:off x="0" y="0"/>
                  <a:ext cx="2562" cy="277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sp>
            <p:nvSpPr>
              <p:cNvPr id="13350" name="文本框 41"/>
              <p:cNvSpPr txBox="1"/>
              <p:nvPr/>
            </p:nvSpPr>
            <p:spPr>
              <a:xfrm>
                <a:off x="4659020" y="2959861"/>
                <a:ext cx="324235" cy="5712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</a:t>
                </a:r>
              </a:p>
            </p:txBody>
          </p:sp>
        </p:grpSp>
        <p:sp>
          <p:nvSpPr>
            <p:cNvPr id="1048789" name="矩形 61"/>
            <p:cNvSpPr/>
            <p:nvPr/>
          </p:nvSpPr>
          <p:spPr>
            <a:xfrm>
              <a:off x="3487216" y="2135398"/>
              <a:ext cx="7300790" cy="6884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管理规范：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医院管理上不专业，不规范，医院没有顶层设计，没有制定战略发展，没有医院规划，不懂医院管理，不懂学科建设。</a:t>
              </a:r>
            </a:p>
          </p:txBody>
        </p:sp>
        <p:cxnSp>
          <p:nvCxnSpPr>
            <p:cNvPr id="3145748" name="直接连接符 69"/>
            <p:cNvCxnSpPr/>
            <p:nvPr/>
          </p:nvCxnSpPr>
          <p:spPr>
            <a:xfrm>
              <a:off x="3480547" y="2746463"/>
              <a:ext cx="7209303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5" name="组合 12"/>
          <p:cNvGrpSpPr/>
          <p:nvPr/>
        </p:nvGrpSpPr>
        <p:grpSpPr>
          <a:xfrm>
            <a:off x="1740535" y="3112135"/>
            <a:ext cx="8810625" cy="959485"/>
            <a:chOff x="2481490" y="2966911"/>
            <a:chExt cx="8276279" cy="1002995"/>
          </a:xfrm>
        </p:grpSpPr>
        <p:grpSp>
          <p:nvGrpSpPr>
            <p:cNvPr id="13339" name="组合 44"/>
            <p:cNvGrpSpPr/>
            <p:nvPr/>
          </p:nvGrpSpPr>
          <p:grpSpPr>
            <a:xfrm>
              <a:off x="2481490" y="2966911"/>
              <a:ext cx="932761" cy="1002995"/>
              <a:chOff x="6608979" y="2615224"/>
              <a:chExt cx="1314630" cy="1424030"/>
            </a:xfrm>
          </p:grpSpPr>
          <p:grpSp>
            <p:nvGrpSpPr>
              <p:cNvPr id="13341" name="Group 2"/>
              <p:cNvGrpSpPr>
                <a:grpSpLocks noChangeAspect="1"/>
              </p:cNvGrpSpPr>
              <p:nvPr/>
            </p:nvGrpSpPr>
            <p:grpSpPr>
              <a:xfrm>
                <a:off x="6608979" y="2615224"/>
                <a:ext cx="1314630" cy="1424030"/>
                <a:chOff x="0" y="0"/>
                <a:chExt cx="2562" cy="2770"/>
              </a:xfrm>
            </p:grpSpPr>
            <p:sp>
              <p:nvSpPr>
                <p:cNvPr id="1048790" name="Oval 3"/>
                <p:cNvSpPr>
                  <a:spLocks noChangeAspect="1" noChangeArrowheads="1"/>
                </p:cNvSpPr>
                <p:nvPr/>
              </p:nvSpPr>
              <p:spPr bwMode="auto">
                <a:xfrm>
                  <a:off x="407" y="427"/>
                  <a:ext cx="1738" cy="1741"/>
                </a:xfrm>
                <a:prstGeom prst="ellipse">
                  <a:avLst/>
                </a:prstGeom>
                <a:solidFill>
                  <a:srgbClr val="1F3240"/>
                </a:solidFill>
                <a:ln>
                  <a:noFill/>
                </a:ln>
                <a:effectLst/>
              </p:spPr>
              <p:txBody>
                <a:bodyPr wrap="none" lIns="81153" tIns="42291" rIns="81153" bIns="42291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anose="020B0806030902050204" pitchFamily="34" charset="0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pic>
              <p:nvPicPr>
                <p:cNvPr id="13344" name="Picture 4" descr="00"/>
                <p:cNvPicPr>
                  <a:picLocks noChangeAspect="1"/>
                </p:cNvPicPr>
                <p:nvPr/>
              </p:nvPicPr>
              <p:blipFill>
                <a:blip r:embed="rId2"/>
                <a:srcRect l="4005" t="3050" r="5560" b="2527"/>
                <a:stretch>
                  <a:fillRect/>
                </a:stretch>
              </p:blipFill>
              <p:spPr>
                <a:xfrm>
                  <a:off x="0" y="0"/>
                  <a:ext cx="2562" cy="277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sp>
            <p:nvSpPr>
              <p:cNvPr id="13342" name="文本框 49"/>
              <p:cNvSpPr txBox="1"/>
              <p:nvPr/>
            </p:nvSpPr>
            <p:spPr>
              <a:xfrm>
                <a:off x="6983587" y="2954496"/>
                <a:ext cx="324234" cy="5711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</a:t>
                </a:r>
              </a:p>
            </p:txBody>
          </p:sp>
        </p:grpSp>
        <p:sp>
          <p:nvSpPr>
            <p:cNvPr id="1048792" name="矩形 63"/>
            <p:cNvSpPr/>
            <p:nvPr/>
          </p:nvSpPr>
          <p:spPr>
            <a:xfrm>
              <a:off x="3488363" y="3225127"/>
              <a:ext cx="7269406" cy="6890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业务发展：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业务发展上不平衡，没有专科发展方向，不能细分专业，没有专科特色，不能形成自己的特色优势，得不到行业的认可。</a:t>
              </a:r>
            </a:p>
          </p:txBody>
        </p:sp>
      </p:grpSp>
      <p:grpSp>
        <p:nvGrpSpPr>
          <p:cNvPr id="13316" name="组合 11"/>
          <p:cNvGrpSpPr/>
          <p:nvPr/>
        </p:nvGrpSpPr>
        <p:grpSpPr>
          <a:xfrm>
            <a:off x="1771015" y="3947160"/>
            <a:ext cx="8747760" cy="1094105"/>
            <a:chOff x="2459819" y="3864234"/>
            <a:chExt cx="8480676" cy="1145241"/>
          </a:xfrm>
        </p:grpSpPr>
        <p:cxnSp>
          <p:nvCxnSpPr>
            <p:cNvPr id="3145749" name="直接连接符 70"/>
            <p:cNvCxnSpPr/>
            <p:nvPr/>
          </p:nvCxnSpPr>
          <p:spPr>
            <a:xfrm>
              <a:off x="3478068" y="3864234"/>
              <a:ext cx="7208179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33" name="组合 5"/>
            <p:cNvGrpSpPr/>
            <p:nvPr/>
          </p:nvGrpSpPr>
          <p:grpSpPr>
            <a:xfrm>
              <a:off x="2459819" y="3986718"/>
              <a:ext cx="932928" cy="1002064"/>
              <a:chOff x="9503362" y="2935778"/>
              <a:chExt cx="1314630" cy="1424030"/>
            </a:xfrm>
          </p:grpSpPr>
          <p:grpSp>
            <p:nvGrpSpPr>
              <p:cNvPr id="13335" name="Group 2"/>
              <p:cNvGrpSpPr>
                <a:grpSpLocks noChangeAspect="1"/>
              </p:cNvGrpSpPr>
              <p:nvPr/>
            </p:nvGrpSpPr>
            <p:grpSpPr>
              <a:xfrm>
                <a:off x="9503362" y="2935778"/>
                <a:ext cx="1314630" cy="1424030"/>
                <a:chOff x="0" y="0"/>
                <a:chExt cx="2562" cy="2770"/>
              </a:xfrm>
            </p:grpSpPr>
            <p:sp>
              <p:nvSpPr>
                <p:cNvPr id="1048793" name="Oval 3"/>
                <p:cNvSpPr>
                  <a:spLocks noChangeAspect="1" noChangeArrowheads="1"/>
                </p:cNvSpPr>
                <p:nvPr/>
              </p:nvSpPr>
              <p:spPr bwMode="auto">
                <a:xfrm>
                  <a:off x="407" y="428"/>
                  <a:ext cx="1738" cy="1739"/>
                </a:xfrm>
                <a:prstGeom prst="ellipse">
                  <a:avLst/>
                </a:prstGeom>
                <a:solidFill>
                  <a:srgbClr val="FF8588"/>
                </a:solidFill>
                <a:ln>
                  <a:noFill/>
                </a:ln>
                <a:effectLst/>
              </p:spPr>
              <p:txBody>
                <a:bodyPr wrap="none" lIns="81153" tIns="42291" rIns="81153" bIns="42291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anose="020B0806030902050204" pitchFamily="34" charset="0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pic>
              <p:nvPicPr>
                <p:cNvPr id="13338" name="Picture 4" descr="00"/>
                <p:cNvPicPr>
                  <a:picLocks noChangeAspect="1"/>
                </p:cNvPicPr>
                <p:nvPr/>
              </p:nvPicPr>
              <p:blipFill>
                <a:blip r:embed="rId3"/>
                <a:srcRect l="4005" t="3050" r="5560" b="2527"/>
                <a:stretch>
                  <a:fillRect/>
                </a:stretch>
              </p:blipFill>
              <p:spPr>
                <a:xfrm>
                  <a:off x="0" y="0"/>
                  <a:ext cx="2562" cy="277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sp>
            <p:nvSpPr>
              <p:cNvPr id="13336" name="文本框 57"/>
              <p:cNvSpPr txBox="1"/>
              <p:nvPr/>
            </p:nvSpPr>
            <p:spPr>
              <a:xfrm>
                <a:off x="9877999" y="3280415"/>
                <a:ext cx="324235" cy="57241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</a:t>
                </a:r>
              </a:p>
            </p:txBody>
          </p:sp>
        </p:grpSp>
        <p:sp>
          <p:nvSpPr>
            <p:cNvPr id="1048795" name="矩形 64"/>
            <p:cNvSpPr/>
            <p:nvPr/>
          </p:nvSpPr>
          <p:spPr>
            <a:xfrm>
              <a:off x="3439258" y="4319539"/>
              <a:ext cx="7501237" cy="6899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品牌塑造：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基层医疗机构的品牌不响，技术不硬，发展乏力，无法跟上现代医院的发展步伐。</a:t>
              </a:r>
            </a:p>
          </p:txBody>
        </p:sp>
      </p:grpSp>
      <p:grpSp>
        <p:nvGrpSpPr>
          <p:cNvPr id="13317" name="组合 10"/>
          <p:cNvGrpSpPr/>
          <p:nvPr/>
        </p:nvGrpSpPr>
        <p:grpSpPr>
          <a:xfrm>
            <a:off x="1816097" y="4864735"/>
            <a:ext cx="8704580" cy="1098318"/>
            <a:chOff x="2469766" y="4888952"/>
            <a:chExt cx="9103422" cy="1148033"/>
          </a:xfrm>
        </p:grpSpPr>
        <p:grpSp>
          <p:nvGrpSpPr>
            <p:cNvPr id="13326" name="Group 2"/>
            <p:cNvGrpSpPr>
              <a:grpSpLocks noChangeAspect="1"/>
            </p:cNvGrpSpPr>
            <p:nvPr/>
          </p:nvGrpSpPr>
          <p:grpSpPr>
            <a:xfrm>
              <a:off x="2469766" y="5035963"/>
              <a:ext cx="932780" cy="1001022"/>
              <a:chOff x="31" y="119"/>
              <a:chExt cx="2562" cy="2770"/>
            </a:xfrm>
          </p:grpSpPr>
          <p:sp>
            <p:nvSpPr>
              <p:cNvPr id="1048781" name="Oval 3"/>
              <p:cNvSpPr>
                <a:spLocks noChangeAspect="1" noChangeArrowheads="1"/>
              </p:cNvSpPr>
              <p:nvPr/>
            </p:nvSpPr>
            <p:spPr bwMode="auto">
              <a:xfrm>
                <a:off x="407" y="432"/>
                <a:ext cx="1738" cy="1738"/>
              </a:xfrm>
              <a:prstGeom prst="ellipse">
                <a:avLst/>
              </a:prstGeom>
              <a:solidFill>
                <a:srgbClr val="90AE21"/>
              </a:solidFill>
              <a:ln>
                <a:noFill/>
              </a:ln>
              <a:effectLst/>
            </p:spPr>
            <p:txBody>
              <a:bodyPr wrap="none" lIns="81153" tIns="42291" rIns="81153" bIns="42291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pic>
            <p:nvPicPr>
              <p:cNvPr id="13331" name="Picture 4" descr="00"/>
              <p:cNvPicPr>
                <a:picLocks noChangeAspect="1"/>
              </p:cNvPicPr>
              <p:nvPr/>
            </p:nvPicPr>
            <p:blipFill>
              <a:blip r:embed="rId3"/>
              <a:srcRect l="4005" t="3050" r="5560" b="2527"/>
              <a:stretch>
                <a:fillRect/>
              </a:stretch>
            </p:blipFill>
            <p:spPr>
              <a:xfrm>
                <a:off x="31" y="119"/>
                <a:ext cx="2562" cy="277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13327" name="文本框 58"/>
            <p:cNvSpPr txBox="1"/>
            <p:nvPr/>
          </p:nvSpPr>
          <p:spPr>
            <a:xfrm>
              <a:off x="2769048" y="5325445"/>
              <a:ext cx="230056" cy="4022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</a:p>
          </p:txBody>
        </p:sp>
        <p:sp>
          <p:nvSpPr>
            <p:cNvPr id="1048783" name="矩形 66"/>
            <p:cNvSpPr/>
            <p:nvPr/>
          </p:nvSpPr>
          <p:spPr>
            <a:xfrm>
              <a:off x="3519701" y="5250692"/>
              <a:ext cx="8053487" cy="6889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医联体建设要解决基层医疗机构能留人才、能出专家、能建专科、规范管理、紧跟数字化医院和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“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互联网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+”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新时代的实际诉求。</a:t>
              </a:r>
            </a:p>
          </p:txBody>
        </p:sp>
        <p:cxnSp>
          <p:nvCxnSpPr>
            <p:cNvPr id="3145750" name="直接连接符 71"/>
            <p:cNvCxnSpPr/>
            <p:nvPr/>
          </p:nvCxnSpPr>
          <p:spPr>
            <a:xfrm>
              <a:off x="3493471" y="4888952"/>
              <a:ext cx="7211083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9" name="组合 15"/>
          <p:cNvGrpSpPr/>
          <p:nvPr/>
        </p:nvGrpSpPr>
        <p:grpSpPr>
          <a:xfrm>
            <a:off x="1703705" y="1250315"/>
            <a:ext cx="8957946" cy="958215"/>
            <a:chOff x="2481489" y="945854"/>
            <a:chExt cx="8292113" cy="1001065"/>
          </a:xfrm>
        </p:grpSpPr>
        <p:grpSp>
          <p:nvGrpSpPr>
            <p:cNvPr id="13320" name="组合 32"/>
            <p:cNvGrpSpPr/>
            <p:nvPr/>
          </p:nvGrpSpPr>
          <p:grpSpPr>
            <a:xfrm>
              <a:off x="2481489" y="945854"/>
              <a:ext cx="932734" cy="1001065"/>
              <a:chOff x="3175795" y="4713647"/>
              <a:chExt cx="1314630" cy="1424030"/>
            </a:xfrm>
          </p:grpSpPr>
          <p:grpSp>
            <p:nvGrpSpPr>
              <p:cNvPr id="13322" name="Group 2"/>
              <p:cNvGrpSpPr>
                <a:grpSpLocks noChangeAspect="1"/>
              </p:cNvGrpSpPr>
              <p:nvPr/>
            </p:nvGrpSpPr>
            <p:grpSpPr>
              <a:xfrm>
                <a:off x="3175795" y="4713647"/>
                <a:ext cx="1314630" cy="1424030"/>
                <a:chOff x="0" y="0"/>
                <a:chExt cx="2562" cy="2770"/>
              </a:xfrm>
            </p:grpSpPr>
            <p:sp>
              <p:nvSpPr>
                <p:cNvPr id="1048784" name="Oval 3"/>
                <p:cNvSpPr>
                  <a:spLocks noChangeAspect="1" noChangeArrowheads="1"/>
                </p:cNvSpPr>
                <p:nvPr/>
              </p:nvSpPr>
              <p:spPr bwMode="auto">
                <a:xfrm>
                  <a:off x="407" y="428"/>
                  <a:ext cx="1738" cy="1745"/>
                </a:xfrm>
                <a:prstGeom prst="ellipse">
                  <a:avLst/>
                </a:prstGeom>
                <a:solidFill>
                  <a:srgbClr val="3CBDDA"/>
                </a:solidFill>
                <a:ln>
                  <a:noFill/>
                </a:ln>
                <a:effectLst/>
              </p:spPr>
              <p:txBody>
                <a:bodyPr wrap="none" lIns="81153" tIns="42291" rIns="81153" bIns="42291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anose="020B0806030902050204" pitchFamily="34" charset="0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pic>
              <p:nvPicPr>
                <p:cNvPr id="13325" name="Picture 4" descr="00"/>
                <p:cNvPicPr>
                  <a:picLocks noChangeAspect="1"/>
                </p:cNvPicPr>
                <p:nvPr/>
              </p:nvPicPr>
              <p:blipFill>
                <a:blip r:embed="rId3"/>
                <a:srcRect l="4005" t="3050" r="5560" b="2527"/>
                <a:stretch>
                  <a:fillRect/>
                </a:stretch>
              </p:blipFill>
              <p:spPr>
                <a:xfrm>
                  <a:off x="0" y="0"/>
                  <a:ext cx="2562" cy="277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sp>
            <p:nvSpPr>
              <p:cNvPr id="13323" name="文本框 36"/>
              <p:cNvSpPr txBox="1"/>
              <p:nvPr/>
            </p:nvSpPr>
            <p:spPr>
              <a:xfrm>
                <a:off x="3551417" y="5058284"/>
                <a:ext cx="324234" cy="57187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</a:t>
                </a:r>
              </a:p>
            </p:txBody>
          </p:sp>
        </p:grpSp>
        <p:sp>
          <p:nvSpPr>
            <p:cNvPr id="1048786" name="矩形 7"/>
            <p:cNvSpPr/>
            <p:nvPr/>
          </p:nvSpPr>
          <p:spPr>
            <a:xfrm>
              <a:off x="3487805" y="1180696"/>
              <a:ext cx="7285797" cy="6886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人才培养：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人力资源上缺专家，少人才，招不进，留不住。人才梯队不健全，人才结构不合理，没有建立选人用人的合理机制。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170940" y="212090"/>
            <a:ext cx="3383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800" b="1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基层医疗机构的诉求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9153" name="内容占位符 2"/>
          <p:cNvSpPr>
            <a:spLocks noGrp="1"/>
          </p:cNvSpPr>
          <p:nvPr>
            <p:ph idx="1"/>
          </p:nvPr>
        </p:nvSpPr>
        <p:spPr>
          <a:xfrm>
            <a:off x="803910" y="1407795"/>
            <a:ext cx="10515600" cy="4351338"/>
          </a:xfrm>
          <a:prstGeom prst="rect">
            <a:avLst/>
          </a:prstGeom>
          <a:ln w="9525" cap="flat" cmpd="sng" algn="ctr">
            <a:noFill/>
            <a:prstDash val="solid"/>
          </a:ln>
        </p:spPr>
        <p:txBody>
          <a:bodyPr/>
          <a:lstStyle/>
          <a:p>
            <a:pPr marL="0" lvl="0" indent="0" latinLnBrk="0">
              <a:lnSpc>
                <a:spcPct val="150000"/>
              </a:lnSpc>
              <a:buNone/>
            </a:pPr>
            <a:r>
              <a:rPr lang="zh-CN" altLang="zh-CN" sz="2600" b="0" u="none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如何解决？</a:t>
            </a:r>
          </a:p>
        </p:txBody>
      </p:sp>
      <p:sp>
        <p:nvSpPr>
          <p:cNvPr id="83971" name="文本框 1"/>
          <p:cNvSpPr txBox="1"/>
          <p:nvPr/>
        </p:nvSpPr>
        <p:spPr>
          <a:xfrm>
            <a:off x="1109345" y="144780"/>
            <a:ext cx="302768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lvl="0" indent="0" algn="l"/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基层医院发展现状</a:t>
            </a:r>
            <a:endParaRPr lang="zh-CN" altLang="en-US" sz="3200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HY견고딕" charset="0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511810" y="2745740"/>
            <a:ext cx="3531870" cy="2530475"/>
          </a:xfrm>
          <a:prstGeom prst="roundRect">
            <a:avLst>
              <a:gd name="adj" fmla="val 0"/>
            </a:avLst>
          </a:prstGeom>
          <a:ln>
            <a:solidFill>
              <a:srgbClr val="102AB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21906" tIns="60954" rIns="121906" bIns="60954" anchor="ctr"/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03" name="矩形 87"/>
          <p:cNvSpPr/>
          <p:nvPr/>
        </p:nvSpPr>
        <p:spPr>
          <a:xfrm>
            <a:off x="528320" y="3716020"/>
            <a:ext cx="3525838" cy="1035050"/>
          </a:xfrm>
          <a:prstGeom prst="rect">
            <a:avLst/>
          </a:prstGeom>
          <a:noFill/>
          <a:ln w="9525">
            <a:noFill/>
          </a:ln>
        </p:spPr>
        <p:txBody>
          <a:bodyPr lIns="121906" tIns="60954" rIns="121906" bIns="60954">
            <a:spAutoFit/>
          </a:bodyPr>
          <a:lstStyle/>
          <a:p>
            <a:pPr marL="0" marR="0" lvl="0" indent="0" algn="ctr" defTabSz="914400" rtl="0" eaLnBrk="0" fontAlgn="ctr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Y견고딕" charset="0"/>
                <a:sym typeface="+mn-ea"/>
              </a:rPr>
              <a:t>将医院无法检测的项目外送有资质的第三方检测机构</a:t>
            </a:r>
          </a:p>
        </p:txBody>
      </p:sp>
      <p:grpSp>
        <p:nvGrpSpPr>
          <p:cNvPr id="11" name="组合 26"/>
          <p:cNvGrpSpPr>
            <a:grpSpLocks noChangeAspect="1"/>
          </p:cNvGrpSpPr>
          <p:nvPr/>
        </p:nvGrpSpPr>
        <p:grpSpPr bwMode="auto">
          <a:xfrm>
            <a:off x="890905" y="2499360"/>
            <a:ext cx="2911475" cy="1024255"/>
            <a:chOff x="855540" y="3513439"/>
            <a:chExt cx="1399872" cy="987727"/>
          </a:xfrm>
          <a:solidFill>
            <a:srgbClr val="0070C0"/>
          </a:soli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圆角矩形 11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kumimoji="0" lang="zh-CN" altLang="en-US" sz="2265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930297" y="3774301"/>
              <a:ext cx="1250910" cy="466001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marL="0" marR="0" lvl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Y견고딕" charset="0"/>
                  <a:sym typeface="+mn-ea"/>
                </a:rPr>
                <a:t>标本外送</a:t>
              </a:r>
            </a:p>
          </p:txBody>
        </p:sp>
      </p:grpSp>
      <p:sp>
        <p:nvSpPr>
          <p:cNvPr id="4" name="圆角矩形 3"/>
          <p:cNvSpPr/>
          <p:nvPr/>
        </p:nvSpPr>
        <p:spPr bwMode="auto">
          <a:xfrm>
            <a:off x="8125460" y="2768600"/>
            <a:ext cx="3589655" cy="2540000"/>
          </a:xfrm>
          <a:prstGeom prst="roundRect">
            <a:avLst>
              <a:gd name="adj" fmla="val 0"/>
            </a:avLst>
          </a:prstGeom>
          <a:ln>
            <a:solidFill>
              <a:srgbClr val="102AB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21906" tIns="60954" rIns="121906" bIns="60954" anchor="ctr"/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87"/>
          <p:cNvSpPr/>
          <p:nvPr/>
        </p:nvSpPr>
        <p:spPr>
          <a:xfrm>
            <a:off x="8254365" y="3692843"/>
            <a:ext cx="3224213" cy="1035050"/>
          </a:xfrm>
          <a:prstGeom prst="rect">
            <a:avLst/>
          </a:prstGeom>
          <a:noFill/>
          <a:ln w="9525">
            <a:noFill/>
          </a:ln>
        </p:spPr>
        <p:txBody>
          <a:bodyPr lIns="121906" tIns="60954" rIns="121906" bIns="60954">
            <a:spAutoFit/>
          </a:bodyPr>
          <a:lstStyle/>
          <a:p>
            <a:pPr marL="0" marR="0" lvl="0" indent="0" algn="ctr" defTabSz="914400" rtl="0" eaLnBrk="0" fontAlgn="ctr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Y견고딕" charset="0"/>
                <a:sym typeface="HY견고딕" charset="0"/>
              </a:rPr>
              <a:t>与企业共同搭建检测平台，提升医技、诊疗能力</a:t>
            </a:r>
            <a:endParaRPr kumimoji="0" lang="zh-CN" sz="2000" b="0" i="0" u="none" strike="noStrike" kern="1200" cap="none" spc="0" normalizeH="0" baseline="0" noProof="1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HY견고딕" charset="0"/>
            </a:endParaRPr>
          </a:p>
        </p:txBody>
      </p:sp>
      <p:grpSp>
        <p:nvGrpSpPr>
          <p:cNvPr id="10" name="组合 26"/>
          <p:cNvGrpSpPr>
            <a:grpSpLocks noChangeAspect="1"/>
          </p:cNvGrpSpPr>
          <p:nvPr/>
        </p:nvGrpSpPr>
        <p:grpSpPr bwMode="auto">
          <a:xfrm>
            <a:off x="8506456" y="2474595"/>
            <a:ext cx="2929890" cy="1049655"/>
            <a:chOff x="814276" y="3513439"/>
            <a:chExt cx="1399872" cy="987727"/>
          </a:xfrm>
          <a:solidFill>
            <a:srgbClr val="0070C0"/>
          </a:soli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圆角矩形 13"/>
            <p:cNvSpPr/>
            <p:nvPr/>
          </p:nvSpPr>
          <p:spPr>
            <a:xfrm>
              <a:off x="814276" y="3513439"/>
              <a:ext cx="1399872" cy="987727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kumimoji="0" lang="zh-CN" altLang="en-US" sz="2265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862967" y="3779940"/>
              <a:ext cx="1250910" cy="454725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marL="0" marR="0" lvl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Y견고딕" charset="0"/>
                  <a:sym typeface="HY견고딕" charset="0"/>
                </a:rPr>
                <a:t>自身能力建设</a:t>
              </a:r>
            </a:p>
          </p:txBody>
        </p:sp>
      </p:grpSp>
      <p:sp>
        <p:nvSpPr>
          <p:cNvPr id="16" name="圆角矩形 15"/>
          <p:cNvSpPr/>
          <p:nvPr/>
        </p:nvSpPr>
        <p:spPr bwMode="auto">
          <a:xfrm>
            <a:off x="4236085" y="2768600"/>
            <a:ext cx="3601085" cy="2529840"/>
          </a:xfrm>
          <a:prstGeom prst="roundRect">
            <a:avLst>
              <a:gd name="adj" fmla="val 0"/>
            </a:avLst>
          </a:prstGeom>
          <a:ln>
            <a:solidFill>
              <a:srgbClr val="102AB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21906" tIns="60954" rIns="121906" bIns="60954" anchor="ctr"/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87"/>
          <p:cNvSpPr/>
          <p:nvPr/>
        </p:nvSpPr>
        <p:spPr>
          <a:xfrm>
            <a:off x="4227513" y="3652838"/>
            <a:ext cx="3736975" cy="1035050"/>
          </a:xfrm>
          <a:prstGeom prst="rect">
            <a:avLst/>
          </a:prstGeom>
          <a:noFill/>
          <a:ln w="9525">
            <a:noFill/>
          </a:ln>
        </p:spPr>
        <p:txBody>
          <a:bodyPr lIns="121906" tIns="60954" rIns="121906" bIns="60954">
            <a:spAutoFit/>
          </a:bodyPr>
          <a:lstStyle/>
          <a:p>
            <a:pPr marL="0" marR="0" lvl="0" indent="0" algn="ctr" defTabSz="914400" rtl="0" eaLnBrk="0" fontAlgn="ctr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Y견고딕" charset="0"/>
                <a:sym typeface="HY견고딕" charset="0"/>
              </a:rPr>
              <a:t>依靠政府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Y견고딕" charset="0"/>
                <a:sym typeface="HY견고딕" charset="0"/>
              </a:rPr>
              <a:t>/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Y견고딕" charset="0"/>
                <a:sym typeface="HY견고딕" charset="0"/>
              </a:rPr>
              <a:t>企业医联体项目内大医院的临床能力的帮扶</a:t>
            </a:r>
          </a:p>
        </p:txBody>
      </p:sp>
      <p:grpSp>
        <p:nvGrpSpPr>
          <p:cNvPr id="18" name="组合 26"/>
          <p:cNvGrpSpPr>
            <a:grpSpLocks noChangeAspect="1"/>
          </p:cNvGrpSpPr>
          <p:nvPr/>
        </p:nvGrpSpPr>
        <p:grpSpPr bwMode="auto">
          <a:xfrm>
            <a:off x="4566285" y="2499360"/>
            <a:ext cx="2983230" cy="1013460"/>
            <a:chOff x="855540" y="3513439"/>
            <a:chExt cx="1399872" cy="987727"/>
          </a:xfrm>
          <a:solidFill>
            <a:srgbClr val="0070C0"/>
          </a:soli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圆角矩形 19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kumimoji="0" lang="zh-CN" altLang="en-US" sz="2265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930021" y="3771818"/>
              <a:ext cx="1250910" cy="470965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marL="0" marR="0" lvl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Y견고딕" charset="0"/>
                  <a:sym typeface="HY견고딕" charset="0"/>
                </a:rPr>
                <a:t>医联体项目帮扶</a:t>
              </a:r>
            </a:p>
          </p:txBody>
        </p:sp>
      </p:grpSp>
      <p:sp>
        <p:nvSpPr>
          <p:cNvPr id="6" name="圆角矩形 5"/>
          <p:cNvSpPr/>
          <p:nvPr/>
        </p:nvSpPr>
        <p:spPr>
          <a:xfrm>
            <a:off x="4109720" y="2010410"/>
            <a:ext cx="7898765" cy="370649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7365" y="5759450"/>
            <a:ext cx="21469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短期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74030" y="5792470"/>
            <a:ext cx="21469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513570" y="5792470"/>
            <a:ext cx="21469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454025" y="1428750"/>
            <a:ext cx="7286625" cy="1143000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/>
              </a:gs>
              <a:gs pos="50000">
                <a:srgbClr val="F3F3F3"/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</a:ln>
          <a:effectLst>
            <a:outerShdw dist="135001" dir="2928847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HY견고딕" charset="0"/>
            </a:endParaRPr>
          </a:p>
        </p:txBody>
      </p:sp>
      <p:grpSp>
        <p:nvGrpSpPr>
          <p:cNvPr id="74757" name="Group 5"/>
          <p:cNvGrpSpPr/>
          <p:nvPr/>
        </p:nvGrpSpPr>
        <p:grpSpPr>
          <a:xfrm>
            <a:off x="692150" y="1535113"/>
            <a:ext cx="1098550" cy="933450"/>
            <a:chOff x="999" y="1093"/>
            <a:chExt cx="400" cy="745"/>
          </a:xfrm>
        </p:grpSpPr>
        <p:sp>
          <p:nvSpPr>
            <p:cNvPr id="61445" name="AutoShape 6"/>
            <p:cNvSpPr>
              <a:spLocks noChangeArrowheads="1"/>
            </p:cNvSpPr>
            <p:nvPr/>
          </p:nvSpPr>
          <p:spPr bwMode="auto">
            <a:xfrm>
              <a:off x="999" y="1093"/>
              <a:ext cx="335" cy="745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4987B2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HY견고딕" charset="0"/>
                </a:rPr>
                <a:t>人</a:t>
              </a:r>
            </a:p>
          </p:txBody>
        </p:sp>
        <p:sp>
          <p:nvSpPr>
            <p:cNvPr id="61446" name="Freeform 7"/>
            <p:cNvSpPr>
              <a:spLocks noChangeArrowheads="1"/>
            </p:cNvSpPr>
            <p:nvPr/>
          </p:nvSpPr>
          <p:spPr bwMode="auto">
            <a:xfrm>
              <a:off x="1016" y="1122"/>
              <a:ext cx="383" cy="376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ADDEFF"/>
                </a:gs>
                <a:gs pos="50000">
                  <a:schemeClr val="accent1">
                    <a:alpha val="0"/>
                  </a:schemeClr>
                </a:gs>
                <a:gs pos="100000">
                  <a:srgbClr val="ADDEFF"/>
                </a:gs>
              </a:gsLst>
              <a:lin ang="2700000" scaled="1"/>
            </a:gradFill>
            <a:ln w="0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HY견고딕" charset="0"/>
              </a:endParaRPr>
            </a:p>
          </p:txBody>
        </p:sp>
      </p:grpSp>
      <p:sp>
        <p:nvSpPr>
          <p:cNvPr id="74758" name="Text Box 9"/>
          <p:cNvSpPr txBox="1"/>
          <p:nvPr/>
        </p:nvSpPr>
        <p:spPr>
          <a:xfrm>
            <a:off x="1739900" y="1571625"/>
            <a:ext cx="5786438" cy="101473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在基层保健院建立覆盖孕前、孕期及新生儿各阶段的出生缺陷三级防控体系，降低出生缺陷发生率，实现优生优育，提高人口素质；</a:t>
            </a:r>
          </a:p>
        </p:txBody>
      </p:sp>
      <p:sp>
        <p:nvSpPr>
          <p:cNvPr id="80903" name="AutoShape 4"/>
          <p:cNvSpPr>
            <a:spLocks noChangeArrowheads="1"/>
          </p:cNvSpPr>
          <p:nvPr/>
        </p:nvSpPr>
        <p:spPr bwMode="auto">
          <a:xfrm>
            <a:off x="454025" y="2928938"/>
            <a:ext cx="7358063" cy="1231900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/>
              </a:gs>
              <a:gs pos="50000">
                <a:srgbClr val="F3F3F3"/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</a:ln>
          <a:effectLst>
            <a:outerShdw dist="135001" dir="2928847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HY견고딕" charset="0"/>
            </a:endParaRPr>
          </a:p>
        </p:txBody>
      </p:sp>
      <p:grpSp>
        <p:nvGrpSpPr>
          <p:cNvPr id="74760" name="Group 5"/>
          <p:cNvGrpSpPr/>
          <p:nvPr/>
        </p:nvGrpSpPr>
        <p:grpSpPr>
          <a:xfrm>
            <a:off x="750570" y="3000375"/>
            <a:ext cx="1084263" cy="933450"/>
            <a:chOff x="999" y="1093"/>
            <a:chExt cx="395" cy="745"/>
          </a:xfrm>
        </p:grpSpPr>
        <p:sp>
          <p:nvSpPr>
            <p:cNvPr id="74771" name="AutoShape 6"/>
            <p:cNvSpPr/>
            <p:nvPr/>
          </p:nvSpPr>
          <p:spPr>
            <a:xfrm>
              <a:off x="999" y="1093"/>
              <a:ext cx="335" cy="745"/>
            </a:xfrm>
            <a:prstGeom prst="roundRect">
              <a:avLst>
                <a:gd name="adj" fmla="val 11921"/>
              </a:avLst>
            </a:prstGeom>
            <a:solidFill>
              <a:schemeClr val="accent1"/>
            </a:solidFill>
            <a:ln w="381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>
                <a:buNone/>
              </a:pPr>
              <a:endParaRPr lang="zh-CN" altLang="en-US" dirty="0">
                <a:solidFill>
                  <a:srgbClr val="5B9BD5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51" name="Freeform 7"/>
            <p:cNvSpPr>
              <a:spLocks noChangeArrowheads="1"/>
            </p:cNvSpPr>
            <p:nvPr/>
          </p:nvSpPr>
          <p:spPr bwMode="auto">
            <a:xfrm>
              <a:off x="1011" y="1098"/>
              <a:ext cx="383" cy="376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ADDEFF"/>
                </a:gs>
                <a:gs pos="50000">
                  <a:schemeClr val="accent1">
                    <a:alpha val="0"/>
                  </a:schemeClr>
                </a:gs>
                <a:gs pos="100000">
                  <a:srgbClr val="ADDEFF"/>
                </a:gs>
              </a:gsLst>
              <a:lin ang="2700000" scaled="1"/>
            </a:gradFill>
            <a:ln w="0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HY견고딕" charset="0"/>
              </a:endParaRPr>
            </a:p>
          </p:txBody>
        </p:sp>
      </p:grpSp>
      <p:sp>
        <p:nvSpPr>
          <p:cNvPr id="74761" name="Text Box 9"/>
          <p:cNvSpPr txBox="1"/>
          <p:nvPr/>
        </p:nvSpPr>
        <p:spPr>
          <a:xfrm>
            <a:off x="1811338" y="2928938"/>
            <a:ext cx="5786437" cy="13223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通过分子检测实验基地的建设和项目培训，培养</a:t>
            </a: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基层妇幼保健院</a:t>
            </a: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专业技术人员的诊治水平，树立区域性精准医疗、精准检测的新标杆，打造幅射全省、全国的“妇保模式”；</a:t>
            </a:r>
          </a:p>
        </p:txBody>
      </p:sp>
      <p:sp>
        <p:nvSpPr>
          <p:cNvPr id="80906" name="AutoShape 4"/>
          <p:cNvSpPr>
            <a:spLocks noChangeArrowheads="1"/>
          </p:cNvSpPr>
          <p:nvPr/>
        </p:nvSpPr>
        <p:spPr bwMode="auto">
          <a:xfrm>
            <a:off x="454025" y="4286250"/>
            <a:ext cx="7358063" cy="1143000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/>
              </a:gs>
              <a:gs pos="50000">
                <a:srgbClr val="F3F3F3"/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</a:ln>
          <a:effectLst>
            <a:outerShdw dist="135001" dir="2928847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HY견고딕" charset="0"/>
            </a:endParaRPr>
          </a:p>
        </p:txBody>
      </p:sp>
      <p:grpSp>
        <p:nvGrpSpPr>
          <p:cNvPr id="74763" name="Group 5"/>
          <p:cNvGrpSpPr/>
          <p:nvPr/>
        </p:nvGrpSpPr>
        <p:grpSpPr>
          <a:xfrm>
            <a:off x="692150" y="4404043"/>
            <a:ext cx="1098550" cy="933450"/>
            <a:chOff x="999" y="1093"/>
            <a:chExt cx="400" cy="745"/>
          </a:xfrm>
        </p:grpSpPr>
        <p:sp>
          <p:nvSpPr>
            <p:cNvPr id="61455" name="AutoShape 6"/>
            <p:cNvSpPr>
              <a:spLocks noChangeArrowheads="1"/>
            </p:cNvSpPr>
            <p:nvPr/>
          </p:nvSpPr>
          <p:spPr bwMode="auto">
            <a:xfrm>
              <a:off x="999" y="1093"/>
              <a:ext cx="335" cy="745"/>
            </a:xfrm>
            <a:prstGeom prst="roundRect">
              <a:avLst>
                <a:gd name="adj" fmla="val 11921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Verdana" panose="020B0604030504040204" pitchFamily="34" charset="0"/>
                  <a:ea typeface="宋体" panose="02010600030101010101" pitchFamily="2" charset="-122"/>
                  <a:cs typeface="HY견고딕" charset="0"/>
                </a:rPr>
                <a:t>晓</a:t>
              </a:r>
            </a:p>
          </p:txBody>
        </p:sp>
        <p:sp>
          <p:nvSpPr>
            <p:cNvPr id="61456" name="Freeform 7"/>
            <p:cNvSpPr>
              <a:spLocks noChangeArrowheads="1"/>
            </p:cNvSpPr>
            <p:nvPr/>
          </p:nvSpPr>
          <p:spPr bwMode="auto">
            <a:xfrm>
              <a:off x="1016" y="1122"/>
              <a:ext cx="383" cy="376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ADDEFF"/>
                </a:gs>
                <a:gs pos="50000">
                  <a:schemeClr val="accent1">
                    <a:alpha val="0"/>
                  </a:schemeClr>
                </a:gs>
                <a:gs pos="100000">
                  <a:srgbClr val="ADDEFF"/>
                </a:gs>
              </a:gsLst>
              <a:lin ang="2700000" scaled="1"/>
            </a:gradFill>
            <a:ln w="0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HY견고딕" charset="0"/>
              </a:endParaRPr>
            </a:p>
          </p:txBody>
        </p:sp>
      </p:grpSp>
      <p:sp>
        <p:nvSpPr>
          <p:cNvPr id="74764" name="Text Box 9"/>
          <p:cNvSpPr txBox="1"/>
          <p:nvPr/>
        </p:nvSpPr>
        <p:spPr>
          <a:xfrm>
            <a:off x="1954213" y="4657725"/>
            <a:ext cx="5786437" cy="4000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</a:t>
            </a: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全民</a:t>
            </a: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Verdana" panose="020B0604030504040204" pitchFamily="34" charset="0"/>
              </a:rPr>
              <a:t>分子检测</a:t>
            </a: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Y견고딕" charset="0"/>
              </a:rPr>
              <a:t>技术知晓率。</a:t>
            </a:r>
          </a:p>
        </p:txBody>
      </p:sp>
      <p:sp>
        <p:nvSpPr>
          <p:cNvPr id="74765" name="TextBox 7"/>
          <p:cNvSpPr txBox="1"/>
          <p:nvPr/>
        </p:nvSpPr>
        <p:spPr>
          <a:xfrm>
            <a:off x="7721600" y="2763520"/>
            <a:ext cx="4388485" cy="11068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121935" tIns="60968" rIns="121935" bIns="60968">
            <a:spAutoFit/>
          </a:bodyPr>
          <a:lstStyle/>
          <a:p>
            <a:pPr marL="381000" lvl="0" indent="-381000" eaLnBrk="1" hangingPunct="1"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践行</a:t>
            </a:r>
            <a:r>
              <a:rPr lang="en-US" altLang="zh-CN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2030</a:t>
            </a:r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健康中国，全方位保障母婴安康</a:t>
            </a:r>
            <a:endParaRPr lang="en-US" altLang="zh-CN" sz="3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9775" y="3071813"/>
            <a:ext cx="8572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HY견고딕" charset="0"/>
              </a:rPr>
              <a:t>技</a:t>
            </a:r>
          </a:p>
        </p:txBody>
      </p:sp>
      <p:sp>
        <p:nvSpPr>
          <p:cNvPr id="53" name="TextBox 9"/>
          <p:cNvSpPr txBox="1"/>
          <p:nvPr/>
        </p:nvSpPr>
        <p:spPr>
          <a:xfrm>
            <a:off x="1124585" y="170180"/>
            <a:ext cx="3609975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1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能力建设的需求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1050314" y="144567"/>
            <a:ext cx="4967581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建设及运营</a:t>
            </a:r>
          </a:p>
        </p:txBody>
      </p:sp>
      <p:grpSp>
        <p:nvGrpSpPr>
          <p:cNvPr id="3" name="组合 3"/>
          <p:cNvGrpSpPr/>
          <p:nvPr/>
        </p:nvGrpSpPr>
        <p:grpSpPr>
          <a:xfrm>
            <a:off x="1128419" y="1373723"/>
            <a:ext cx="4070877" cy="736408"/>
            <a:chOff x="6633399" y="1988840"/>
            <a:chExt cx="4072383" cy="736573"/>
          </a:xfrm>
        </p:grpSpPr>
        <p:sp>
          <p:nvSpPr>
            <p:cNvPr id="5" name="圆角矩形 4"/>
            <p:cNvSpPr/>
            <p:nvPr/>
          </p:nvSpPr>
          <p:spPr>
            <a:xfrm>
              <a:off x="6633399" y="2220607"/>
              <a:ext cx="4072383" cy="504806"/>
            </a:xfrm>
            <a:prstGeom prst="roundRect">
              <a:avLst/>
            </a:prstGeom>
            <a:noFill/>
            <a:ln>
              <a:solidFill>
                <a:srgbClr val="0060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32385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1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实验室建设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9481686" y="1988840"/>
              <a:ext cx="1008172" cy="484169"/>
            </a:xfrm>
            <a:prstGeom prst="roundRect">
              <a:avLst>
                <a:gd name="adj" fmla="val 9725"/>
              </a:avLst>
            </a:prstGeom>
            <a:solidFill>
              <a:schemeClr val="bg1"/>
            </a:solidFill>
            <a:ln>
              <a:solidFill>
                <a:srgbClr val="0060A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rgbClr val="E6781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6"/>
          <p:cNvGrpSpPr/>
          <p:nvPr/>
        </p:nvGrpSpPr>
        <p:grpSpPr>
          <a:xfrm>
            <a:off x="1096677" y="2337084"/>
            <a:ext cx="4102619" cy="755453"/>
            <a:chOff x="6601643" y="2896501"/>
            <a:chExt cx="4104456" cy="756084"/>
          </a:xfrm>
        </p:grpSpPr>
        <p:sp>
          <p:nvSpPr>
            <p:cNvPr id="8" name="圆角矩形 7"/>
            <p:cNvSpPr/>
            <p:nvPr/>
          </p:nvSpPr>
          <p:spPr>
            <a:xfrm>
              <a:off x="6601643" y="3149059"/>
              <a:ext cx="4104456" cy="503526"/>
            </a:xfrm>
            <a:prstGeom prst="roundRect">
              <a:avLst/>
            </a:prstGeom>
            <a:noFill/>
            <a:ln>
              <a:solidFill>
                <a:srgbClr val="0060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32385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1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医技能力提升</a:t>
              </a: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9481908" y="2896501"/>
              <a:ext cx="1008251" cy="484466"/>
            </a:xfrm>
            <a:prstGeom prst="roundRect">
              <a:avLst>
                <a:gd name="adj" fmla="val 9725"/>
              </a:avLst>
            </a:prstGeom>
            <a:solidFill>
              <a:schemeClr val="bg1"/>
            </a:solidFill>
            <a:ln>
              <a:solidFill>
                <a:srgbClr val="0060A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</a:p>
          </p:txBody>
        </p:sp>
      </p:grpSp>
      <p:grpSp>
        <p:nvGrpSpPr>
          <p:cNvPr id="7" name="组合 9"/>
          <p:cNvGrpSpPr/>
          <p:nvPr/>
        </p:nvGrpSpPr>
        <p:grpSpPr>
          <a:xfrm>
            <a:off x="1095090" y="3357582"/>
            <a:ext cx="4102620" cy="674511"/>
            <a:chOff x="6601643" y="3904613"/>
            <a:chExt cx="4104456" cy="675144"/>
          </a:xfrm>
        </p:grpSpPr>
        <p:sp>
          <p:nvSpPr>
            <p:cNvPr id="11" name="圆角矩形 10"/>
            <p:cNvSpPr/>
            <p:nvPr/>
          </p:nvSpPr>
          <p:spPr>
            <a:xfrm>
              <a:off x="6601643" y="4076179"/>
              <a:ext cx="4104456" cy="503578"/>
            </a:xfrm>
            <a:prstGeom prst="roundRect">
              <a:avLst/>
            </a:prstGeom>
            <a:noFill/>
            <a:ln>
              <a:solidFill>
                <a:srgbClr val="0060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32385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1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科室整体运营能力</a:t>
              </a:r>
              <a:endParaRPr kumimoji="0" lang="zh-CN" altLang="zh-CN" sz="2000" b="1" i="0" u="none" strike="noStrike" kern="1200" cap="none" spc="0" normalizeH="0" baseline="0" noProof="1">
                <a:ln>
                  <a:noFill/>
                </a:ln>
                <a:solidFill>
                  <a:srgbClr val="0060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9481907" y="3904613"/>
              <a:ext cx="1008252" cy="484515"/>
            </a:xfrm>
            <a:prstGeom prst="roundRect">
              <a:avLst>
                <a:gd name="adj" fmla="val 9725"/>
              </a:avLst>
            </a:prstGeom>
            <a:solidFill>
              <a:schemeClr val="bg1"/>
            </a:solidFill>
            <a:ln>
              <a:solidFill>
                <a:srgbClr val="0060A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</a:t>
              </a:r>
            </a:p>
          </p:txBody>
        </p:sp>
      </p:grpSp>
      <p:grpSp>
        <p:nvGrpSpPr>
          <p:cNvPr id="10" name="组合 12"/>
          <p:cNvGrpSpPr/>
          <p:nvPr/>
        </p:nvGrpSpPr>
        <p:grpSpPr>
          <a:xfrm>
            <a:off x="1096677" y="4209847"/>
            <a:ext cx="4102619" cy="736408"/>
            <a:chOff x="6601643" y="4770357"/>
            <a:chExt cx="4104456" cy="736573"/>
          </a:xfrm>
        </p:grpSpPr>
        <p:sp>
          <p:nvSpPr>
            <p:cNvPr id="14" name="圆角矩形 13"/>
            <p:cNvSpPr/>
            <p:nvPr/>
          </p:nvSpPr>
          <p:spPr>
            <a:xfrm>
              <a:off x="6601643" y="5002124"/>
              <a:ext cx="4104456" cy="504806"/>
            </a:xfrm>
            <a:prstGeom prst="roundRect">
              <a:avLst/>
            </a:prstGeom>
            <a:noFill/>
            <a:ln>
              <a:solidFill>
                <a:srgbClr val="0060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32385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1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区域影响力</a:t>
              </a:r>
              <a:endParaRPr kumimoji="0" lang="zh-CN" altLang="zh-CN" sz="2000" b="1" i="0" u="none" strike="noStrike" kern="1200" cap="none" spc="0" normalizeH="0" baseline="0" noProof="1">
                <a:ln>
                  <a:noFill/>
                </a:ln>
                <a:solidFill>
                  <a:srgbClr val="0060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9481908" y="4770357"/>
              <a:ext cx="1008251" cy="484170"/>
            </a:xfrm>
            <a:prstGeom prst="roundRect">
              <a:avLst>
                <a:gd name="adj" fmla="val 9725"/>
              </a:avLst>
            </a:prstGeom>
            <a:solidFill>
              <a:schemeClr val="bg1"/>
            </a:solidFill>
            <a:ln>
              <a:solidFill>
                <a:srgbClr val="0060A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</a:t>
              </a:r>
            </a:p>
          </p:txBody>
        </p:sp>
      </p:grpSp>
      <p:sp>
        <p:nvSpPr>
          <p:cNvPr id="19" name="椭圆 18"/>
          <p:cNvSpPr/>
          <p:nvPr/>
        </p:nvSpPr>
        <p:spPr>
          <a:xfrm>
            <a:off x="8309986" y="4428865"/>
            <a:ext cx="1993381" cy="1834672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881202" y="1857784"/>
            <a:ext cx="1499797" cy="1499797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096000" y="2929068"/>
            <a:ext cx="1323630" cy="1329979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452959" y="1215015"/>
            <a:ext cx="1993381" cy="1834672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953027" y="4714540"/>
            <a:ext cx="695144" cy="69514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095742" y="3928936"/>
            <a:ext cx="455967" cy="455967"/>
          </a:xfrm>
          <a:prstGeom prst="ellipse">
            <a:avLst/>
          </a:prstGeom>
          <a:gradFill>
            <a:gsLst>
              <a:gs pos="3000">
                <a:schemeClr val="bg1">
                  <a:lumMod val="85000"/>
                </a:schemeClr>
              </a:gs>
              <a:gs pos="100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809680" y="4643130"/>
            <a:ext cx="285310" cy="285310"/>
          </a:xfrm>
          <a:prstGeom prst="ellipse">
            <a:avLst/>
          </a:prstGeom>
          <a:gradFill>
            <a:gsLst>
              <a:gs pos="3000">
                <a:schemeClr val="bg1">
                  <a:lumMod val="85000"/>
                </a:schemeClr>
              </a:gs>
              <a:gs pos="100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3285" y="5344795"/>
            <a:ext cx="612330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如何让二级医院的分子平台能够正常运营？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anchor="b"/>
          <a:lstStyle/>
          <a:p>
            <a:pPr eaLnBrk="1" hangingPunct="1"/>
            <a:endParaRPr lang="zh-CN" altLang="en-US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30723" name="副标题 2"/>
          <p:cNvSpPr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anchor="t"/>
          <a:lstStyle/>
          <a:p>
            <a:pPr eaLnBrk="1" hangingPunct="1"/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5413375" y="2563813"/>
            <a:ext cx="4052888" cy="831215"/>
          </a:xfrm>
          <a:prstGeom prst="rect">
            <a:avLst/>
          </a:prstGeom>
          <a:noFill/>
        </p:spPr>
        <p:txBody>
          <a:bodyPr lIns="48768" tIns="24384" rIns="48768" bIns="24384">
            <a:spAutoFit/>
          </a:bodyPr>
          <a:lstStyle/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1" kern="1200" cap="all" spc="0" normalizeH="0" baseline="0" noProof="1">
                <a:solidFill>
                  <a:srgbClr val="4171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谢谢！</a:t>
            </a:r>
          </a:p>
        </p:txBody>
      </p:sp>
      <p:pic>
        <p:nvPicPr>
          <p:cNvPr id="30725" name="Picture 3" descr="凯普医检logo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283700" y="488950"/>
            <a:ext cx="2527300" cy="1189038"/>
          </a:xfrm>
        </p:spPr>
      </p:pic>
      <p:sp>
        <p:nvSpPr>
          <p:cNvPr id="30726" name="文本框 3"/>
          <p:cNvSpPr txBox="1"/>
          <p:nvPr/>
        </p:nvSpPr>
        <p:spPr>
          <a:xfrm>
            <a:off x="5175250" y="3783013"/>
            <a:ext cx="4892675" cy="1322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4000" dirty="0">
                <a:solidFill>
                  <a:srgbClr val="4171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良心品质</a:t>
            </a: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4000" dirty="0">
                <a:solidFill>
                  <a:srgbClr val="4171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科学管理</a:t>
            </a:r>
          </a:p>
        </p:txBody>
      </p:sp>
      <p:pic>
        <p:nvPicPr>
          <p:cNvPr id="512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88" y="528951"/>
            <a:ext cx="4524375" cy="5705475"/>
          </a:xfrm>
          <a:prstGeom prst="rect">
            <a:avLst/>
          </a:prstGeom>
          <a:noFill/>
          <a:ln w="9525"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99" y="2080895"/>
            <a:ext cx="5069840" cy="262001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6499" y="1346835"/>
            <a:ext cx="5069840" cy="1485265"/>
            <a:chOff x="0" y="908720"/>
            <a:chExt cx="6840760" cy="1284643"/>
          </a:xfrm>
        </p:grpSpPr>
        <p:sp>
          <p:nvSpPr>
            <p:cNvPr id="28" name="流程图: 决策 27"/>
            <p:cNvSpPr/>
            <p:nvPr/>
          </p:nvSpPr>
          <p:spPr>
            <a:xfrm flipV="1">
              <a:off x="0" y="908720"/>
              <a:ext cx="6840760" cy="1284643"/>
            </a:xfrm>
            <a:prstGeom prst="flowChartDecision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36" name="文本框 4"/>
            <p:cNvSpPr txBox="1"/>
            <p:nvPr/>
          </p:nvSpPr>
          <p:spPr>
            <a:xfrm>
              <a:off x="1635681" y="1648386"/>
              <a:ext cx="3682058" cy="2652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3"/>
            <p:cNvSpPr txBox="1"/>
            <p:nvPr/>
          </p:nvSpPr>
          <p:spPr>
            <a:xfrm>
              <a:off x="2644861" y="1053045"/>
              <a:ext cx="1800283" cy="55801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marR="0" algn="ctr" defTabSz="914400" eaLnBrk="1" hangingPunct="1"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kern="1200" cap="none" spc="600" normalizeH="0" baseline="0" noProof="1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目录</a:t>
              </a:r>
            </a:p>
          </p:txBody>
        </p:sp>
      </p:grpSp>
      <p:sp>
        <p:nvSpPr>
          <p:cNvPr id="5" name="TextBox 69"/>
          <p:cNvSpPr>
            <a:spLocks noChangeArrowheads="1"/>
          </p:cNvSpPr>
          <p:nvPr/>
        </p:nvSpPr>
        <p:spPr bwMode="auto">
          <a:xfrm>
            <a:off x="5643247" y="2372575"/>
            <a:ext cx="5481320" cy="323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800" b="1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、两癌防控现状及解决方案</a:t>
            </a: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800" b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、出生缺陷防控现状及解决方案</a:t>
            </a: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800" b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、基层医院能力建设及运营</a:t>
            </a:r>
            <a:endParaRPr lang="zh-CN" altLang="en-US" sz="2800" b="1" dirty="0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123" name="内容占位符 1"/>
          <p:cNvSpPr txBox="1"/>
          <p:nvPr/>
        </p:nvSpPr>
        <p:spPr>
          <a:xfrm>
            <a:off x="457200" y="1052513"/>
            <a:ext cx="8229600" cy="48577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不同地区子宫颈癌的病例数和构成比例</a:t>
            </a:r>
          </a:p>
        </p:txBody>
      </p:sp>
      <p:pic>
        <p:nvPicPr>
          <p:cNvPr id="5122" name="Picture 2" descr="D:\Documents\Desktop\e022acd (已调整大小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7805" y="1446530"/>
            <a:ext cx="8484235" cy="44640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82954" name="TextBox 10"/>
          <p:cNvSpPr txBox="1"/>
          <p:nvPr/>
        </p:nvSpPr>
        <p:spPr>
          <a:xfrm>
            <a:off x="1096963" y="169863"/>
            <a:ext cx="4478655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lvl="0" indent="0" algn="l"/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关注妇幼健康</a:t>
            </a:r>
            <a:r>
              <a:rPr lang="en-US" altLang="zh-CN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宫颈癌现状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700" y="6058535"/>
            <a:ext cx="64306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世界卫生组织（</a:t>
            </a:r>
            <a:r>
              <a:rPr lang="en-US" altLang="zh-CN" sz="12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WHO </a:t>
            </a:r>
            <a:r>
              <a:rPr lang="zh-CN" altLang="en-US" sz="12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12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国际癌症研究署（</a:t>
            </a:r>
            <a:r>
              <a:rPr lang="en-US" altLang="zh-CN" sz="12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IARC</a:t>
            </a:r>
            <a:r>
              <a:rPr lang="zh-CN" altLang="en-US" sz="12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12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2012</a:t>
            </a:r>
            <a:r>
              <a:rPr lang="zh-CN" altLang="en-US" sz="12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年数据</a:t>
            </a: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2954" name="TextBox 10"/>
          <p:cNvSpPr txBox="1"/>
          <p:nvPr/>
        </p:nvSpPr>
        <p:spPr>
          <a:xfrm>
            <a:off x="1096963" y="169863"/>
            <a:ext cx="3738880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</a:t>
            </a:r>
            <a:r>
              <a:rPr lang="en-US" altLang="zh-CN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两癌</a:t>
            </a:r>
            <a:r>
              <a:rPr lang="en-US" altLang="zh-CN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筛查背景</a:t>
            </a:r>
          </a:p>
        </p:txBody>
      </p:sp>
      <p:sp>
        <p:nvSpPr>
          <p:cNvPr id="4098" name="内容占位符 1"/>
          <p:cNvSpPr txBox="1"/>
          <p:nvPr/>
        </p:nvSpPr>
        <p:spPr>
          <a:xfrm>
            <a:off x="1012190" y="1572260"/>
            <a:ext cx="10376535" cy="452628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妇女“两癌”（宫颈癌、乳腺癌）检查项目是医改重大公共卫生项目之一。并将农村妇女“两癌”免费检查项目纳入国民经济和社会发展年度计划，纳入国家新修改方案以及报告中。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卫生部、财政部、全国妇联三部委合作开展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第一周期：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2009-2011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第二周期：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2012-2014 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试点项目：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2014-2016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第三周期：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2015-2017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2954" name="TextBox 10"/>
          <p:cNvSpPr txBox="1"/>
          <p:nvPr/>
        </p:nvSpPr>
        <p:spPr>
          <a:xfrm>
            <a:off x="1096963" y="169863"/>
            <a:ext cx="4805680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</a:t>
            </a:r>
            <a:r>
              <a:rPr lang="en-US" altLang="zh-CN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两癌</a:t>
            </a:r>
            <a:r>
              <a:rPr lang="en-US" altLang="zh-CN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筛查项目历程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386126" y="3441094"/>
            <a:ext cx="808673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PA_库_组合 1"/>
          <p:cNvGrpSpPr/>
          <p:nvPr/>
        </p:nvGrpSpPr>
        <p:grpSpPr>
          <a:xfrm>
            <a:off x="769831" y="2180510"/>
            <a:ext cx="2585611" cy="2950487"/>
            <a:chOff x="769831" y="2180510"/>
            <a:chExt cx="2585611" cy="2950487"/>
          </a:xfrm>
        </p:grpSpPr>
        <p:sp>
          <p:nvSpPr>
            <p:cNvPr id="6" name="任意多边形 1"/>
            <p:cNvSpPr/>
            <p:nvPr/>
          </p:nvSpPr>
          <p:spPr>
            <a:xfrm>
              <a:off x="769831" y="2180510"/>
              <a:ext cx="2585611" cy="2950487"/>
            </a:xfrm>
            <a:custGeom>
              <a:avLst/>
              <a:gdLst>
                <a:gd name="connsiteX0" fmla="*/ 1021691 w 2336780"/>
                <a:gd name="connsiteY0" fmla="*/ 26076 h 2666541"/>
                <a:gd name="connsiteX1" fmla="*/ 44173 w 2336780"/>
                <a:gd name="connsiteY1" fmla="*/ 845866 h 2666541"/>
                <a:gd name="connsiteX2" fmla="*/ 845865 w 2336780"/>
                <a:gd name="connsiteY2" fmla="*/ 2027048 h 2666541"/>
                <a:gd name="connsiteX3" fmla="*/ 1432592 w 2336780"/>
                <a:gd name="connsiteY3" fmla="*/ 1963815 h 2666541"/>
                <a:gd name="connsiteX4" fmla="*/ 1488842 w 2336780"/>
                <a:gd name="connsiteY4" fmla="*/ 1933031 h 2666541"/>
                <a:gd name="connsiteX5" fmla="*/ 1377325 w 2336780"/>
                <a:gd name="connsiteY5" fmla="*/ 1789209 h 2666541"/>
                <a:gd name="connsiteX6" fmla="*/ 1353182 w 2336780"/>
                <a:gd name="connsiteY6" fmla="*/ 1802314 h 2666541"/>
                <a:gd name="connsiteX7" fmla="*/ 1029613 w 2336780"/>
                <a:gd name="connsiteY7" fmla="*/ 1867639 h 2666541"/>
                <a:gd name="connsiteX8" fmla="*/ 198340 w 2336780"/>
                <a:gd name="connsiteY8" fmla="*/ 1036366 h 2666541"/>
                <a:gd name="connsiteX9" fmla="*/ 1029613 w 2336780"/>
                <a:gd name="connsiteY9" fmla="*/ 205093 h 2666541"/>
                <a:gd name="connsiteX10" fmla="*/ 1860886 w 2336780"/>
                <a:gd name="connsiteY10" fmla="*/ 1036366 h 2666541"/>
                <a:gd name="connsiteX11" fmla="*/ 1718918 w 2336780"/>
                <a:gd name="connsiteY11" fmla="*/ 1501139 h 2666541"/>
                <a:gd name="connsiteX12" fmla="*/ 1657810 w 2336780"/>
                <a:gd name="connsiteY12" fmla="*/ 1575202 h 2666541"/>
                <a:gd name="connsiteX13" fmla="*/ 1772950 w 2336780"/>
                <a:gd name="connsiteY13" fmla="*/ 1723697 h 2666541"/>
                <a:gd name="connsiteX14" fmla="*/ 1816942 w 2336780"/>
                <a:gd name="connsiteY14" fmla="*/ 1675033 h 2666541"/>
                <a:gd name="connsiteX15" fmla="*/ 2027047 w 2336780"/>
                <a:gd name="connsiteY15" fmla="*/ 1225356 h 2666541"/>
                <a:gd name="connsiteX16" fmla="*/ 1225355 w 2336780"/>
                <a:gd name="connsiteY16" fmla="*/ 44174 h 2666541"/>
                <a:gd name="connsiteX17" fmla="*/ 1021691 w 2336780"/>
                <a:gd name="connsiteY17" fmla="*/ 26076 h 2666541"/>
                <a:gd name="connsiteX18" fmla="*/ 1021333 w 2336780"/>
                <a:gd name="connsiteY18" fmla="*/ 83 h 2666541"/>
                <a:gd name="connsiteX19" fmla="*/ 1230241 w 2336780"/>
                <a:gd name="connsiteY19" fmla="*/ 18647 h 2666541"/>
                <a:gd name="connsiteX20" fmla="*/ 2052573 w 2336780"/>
                <a:gd name="connsiteY20" fmla="*/ 1230242 h 2666541"/>
                <a:gd name="connsiteX21" fmla="*/ 1837059 w 2336780"/>
                <a:gd name="connsiteY21" fmla="*/ 1691496 h 2666541"/>
                <a:gd name="connsiteX22" fmla="*/ 1789109 w 2336780"/>
                <a:gd name="connsiteY22" fmla="*/ 1744538 h 2666541"/>
                <a:gd name="connsiteX23" fmla="*/ 1799912 w 2336780"/>
                <a:gd name="connsiteY23" fmla="*/ 1758471 h 2666541"/>
                <a:gd name="connsiteX24" fmla="*/ 1837134 w 2336780"/>
                <a:gd name="connsiteY24" fmla="*/ 1748296 h 2666541"/>
                <a:gd name="connsiteX25" fmla="*/ 1871986 w 2336780"/>
                <a:gd name="connsiteY25" fmla="*/ 1768184 h 2666541"/>
                <a:gd name="connsiteX26" fmla="*/ 1893085 w 2336780"/>
                <a:gd name="connsiteY26" fmla="*/ 1795394 h 2666541"/>
                <a:gd name="connsiteX27" fmla="*/ 1897381 w 2336780"/>
                <a:gd name="connsiteY27" fmla="*/ 1853193 h 2666541"/>
                <a:gd name="connsiteX28" fmla="*/ 1884726 w 2336780"/>
                <a:gd name="connsiteY28" fmla="*/ 1867855 h 2666541"/>
                <a:gd name="connsiteX29" fmla="*/ 2267534 w 2336780"/>
                <a:gd name="connsiteY29" fmla="*/ 2361560 h 2666541"/>
                <a:gd name="connsiteX30" fmla="*/ 2282312 w 2336780"/>
                <a:gd name="connsiteY30" fmla="*/ 2357520 h 2666541"/>
                <a:gd name="connsiteX31" fmla="*/ 2310667 w 2336780"/>
                <a:gd name="connsiteY31" fmla="*/ 2373701 h 2666541"/>
                <a:gd name="connsiteX32" fmla="*/ 2327833 w 2336780"/>
                <a:gd name="connsiteY32" fmla="*/ 2395840 h 2666541"/>
                <a:gd name="connsiteX33" fmla="*/ 2320261 w 2336780"/>
                <a:gd name="connsiteY33" fmla="*/ 2455686 h 2666541"/>
                <a:gd name="connsiteX34" fmla="*/ 2059862 w 2336780"/>
                <a:gd name="connsiteY34" fmla="*/ 2657593 h 2666541"/>
                <a:gd name="connsiteX35" fmla="*/ 2000016 w 2336780"/>
                <a:gd name="connsiteY35" fmla="*/ 2650021 h 2666541"/>
                <a:gd name="connsiteX36" fmla="*/ 1982850 w 2336780"/>
                <a:gd name="connsiteY36" fmla="*/ 2627883 h 2666541"/>
                <a:gd name="connsiteX37" fmla="*/ 1974241 w 2336780"/>
                <a:gd name="connsiteY37" fmla="*/ 2596392 h 2666541"/>
                <a:gd name="connsiteX38" fmla="*/ 1986516 w 2336780"/>
                <a:gd name="connsiteY38" fmla="*/ 2574880 h 2666541"/>
                <a:gd name="connsiteX39" fmla="*/ 1606100 w 2336780"/>
                <a:gd name="connsiteY39" fmla="*/ 2084259 h 2666541"/>
                <a:gd name="connsiteX40" fmla="*/ 1606044 w 2336780"/>
                <a:gd name="connsiteY40" fmla="*/ 2084302 h 2666541"/>
                <a:gd name="connsiteX41" fmla="*/ 1532485 w 2336780"/>
                <a:gd name="connsiteY41" fmla="*/ 2074995 h 2666541"/>
                <a:gd name="connsiteX42" fmla="*/ 1511387 w 2336780"/>
                <a:gd name="connsiteY42" fmla="*/ 2047784 h 2666541"/>
                <a:gd name="connsiteX43" fmla="*/ 1520693 w 2336780"/>
                <a:gd name="connsiteY43" fmla="*/ 1974225 h 2666541"/>
                <a:gd name="connsiteX44" fmla="*/ 1520749 w 2336780"/>
                <a:gd name="connsiteY44" fmla="*/ 1974182 h 2666541"/>
                <a:gd name="connsiteX45" fmla="*/ 1507012 w 2336780"/>
                <a:gd name="connsiteY45" fmla="*/ 1956465 h 2666541"/>
                <a:gd name="connsiteX46" fmla="*/ 1442813 w 2336780"/>
                <a:gd name="connsiteY46" fmla="*/ 1987714 h 2666541"/>
                <a:gd name="connsiteX47" fmla="*/ 840980 w 2336780"/>
                <a:gd name="connsiteY47" fmla="*/ 2052575 h 2666541"/>
                <a:gd name="connsiteX48" fmla="*/ 18647 w 2336780"/>
                <a:gd name="connsiteY48" fmla="*/ 840981 h 2666541"/>
                <a:gd name="connsiteX49" fmla="*/ 1021333 w 2336780"/>
                <a:gd name="connsiteY49" fmla="*/ 83 h 2666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336780" h="2666541">
                  <a:moveTo>
                    <a:pt x="1021691" y="26076"/>
                  </a:moveTo>
                  <a:cubicBezTo>
                    <a:pt x="552217" y="32060"/>
                    <a:pt x="135867" y="366755"/>
                    <a:pt x="44173" y="845866"/>
                  </a:cubicBezTo>
                  <a:cubicBezTo>
                    <a:pt x="-60621" y="1393421"/>
                    <a:pt x="298309" y="1922255"/>
                    <a:pt x="845865" y="2027048"/>
                  </a:cubicBezTo>
                  <a:cubicBezTo>
                    <a:pt x="1051198" y="2066346"/>
                    <a:pt x="1253899" y="2040432"/>
                    <a:pt x="1432592" y="1963815"/>
                  </a:cubicBezTo>
                  <a:lnTo>
                    <a:pt x="1488842" y="1933031"/>
                  </a:lnTo>
                  <a:lnTo>
                    <a:pt x="1377325" y="1789209"/>
                  </a:lnTo>
                  <a:lnTo>
                    <a:pt x="1353182" y="1802314"/>
                  </a:lnTo>
                  <a:cubicBezTo>
                    <a:pt x="1253730" y="1844378"/>
                    <a:pt x="1144388" y="1867639"/>
                    <a:pt x="1029613" y="1867639"/>
                  </a:cubicBezTo>
                  <a:cubicBezTo>
                    <a:pt x="570514" y="1867639"/>
                    <a:pt x="198340" y="1495465"/>
                    <a:pt x="198340" y="1036366"/>
                  </a:cubicBezTo>
                  <a:cubicBezTo>
                    <a:pt x="198340" y="577267"/>
                    <a:pt x="570514" y="205093"/>
                    <a:pt x="1029613" y="205093"/>
                  </a:cubicBezTo>
                  <a:cubicBezTo>
                    <a:pt x="1488712" y="205093"/>
                    <a:pt x="1860886" y="577267"/>
                    <a:pt x="1860886" y="1036366"/>
                  </a:cubicBezTo>
                  <a:cubicBezTo>
                    <a:pt x="1860886" y="1208528"/>
                    <a:pt x="1808549" y="1368467"/>
                    <a:pt x="1718918" y="1501139"/>
                  </a:cubicBezTo>
                  <a:lnTo>
                    <a:pt x="1657810" y="1575202"/>
                  </a:lnTo>
                  <a:lnTo>
                    <a:pt x="1772950" y="1723697"/>
                  </a:lnTo>
                  <a:lnTo>
                    <a:pt x="1816942" y="1675033"/>
                  </a:lnTo>
                  <a:cubicBezTo>
                    <a:pt x="1920141" y="1549158"/>
                    <a:pt x="1994299" y="1396467"/>
                    <a:pt x="2027047" y="1225356"/>
                  </a:cubicBezTo>
                  <a:cubicBezTo>
                    <a:pt x="2131841" y="677801"/>
                    <a:pt x="1772911" y="148967"/>
                    <a:pt x="1225355" y="44174"/>
                  </a:cubicBezTo>
                  <a:cubicBezTo>
                    <a:pt x="1156911" y="31074"/>
                    <a:pt x="1088759" y="25221"/>
                    <a:pt x="1021691" y="26076"/>
                  </a:cubicBezTo>
                  <a:close/>
                  <a:moveTo>
                    <a:pt x="1021333" y="83"/>
                  </a:moveTo>
                  <a:cubicBezTo>
                    <a:pt x="1090127" y="-794"/>
                    <a:pt x="1160034" y="5210"/>
                    <a:pt x="1230241" y="18647"/>
                  </a:cubicBezTo>
                  <a:cubicBezTo>
                    <a:pt x="1791894" y="126138"/>
                    <a:pt x="2160065" y="668588"/>
                    <a:pt x="2052573" y="1230242"/>
                  </a:cubicBezTo>
                  <a:cubicBezTo>
                    <a:pt x="2018982" y="1405758"/>
                    <a:pt x="1942915" y="1562380"/>
                    <a:pt x="1837059" y="1691496"/>
                  </a:cubicBezTo>
                  <a:lnTo>
                    <a:pt x="1789109" y="1744538"/>
                  </a:lnTo>
                  <a:lnTo>
                    <a:pt x="1799912" y="1758471"/>
                  </a:lnTo>
                  <a:lnTo>
                    <a:pt x="1837134" y="1748296"/>
                  </a:lnTo>
                  <a:cubicBezTo>
                    <a:pt x="1850446" y="1749980"/>
                    <a:pt x="1863115" y="1756742"/>
                    <a:pt x="1871986" y="1768184"/>
                  </a:cubicBezTo>
                  <a:lnTo>
                    <a:pt x="1893085" y="1795394"/>
                  </a:lnTo>
                  <a:cubicBezTo>
                    <a:pt x="1906392" y="1812556"/>
                    <a:pt x="1907375" y="1835372"/>
                    <a:pt x="1897381" y="1853193"/>
                  </a:cubicBezTo>
                  <a:lnTo>
                    <a:pt x="1884726" y="1867855"/>
                  </a:lnTo>
                  <a:lnTo>
                    <a:pt x="2267534" y="2361560"/>
                  </a:lnTo>
                  <a:lnTo>
                    <a:pt x="2282312" y="2357520"/>
                  </a:lnTo>
                  <a:cubicBezTo>
                    <a:pt x="2293142" y="2358891"/>
                    <a:pt x="2303449" y="2364393"/>
                    <a:pt x="2310667" y="2373701"/>
                  </a:cubicBezTo>
                  <a:lnTo>
                    <a:pt x="2327833" y="2395840"/>
                  </a:lnTo>
                  <a:cubicBezTo>
                    <a:pt x="2342268" y="2414457"/>
                    <a:pt x="2338878" y="2441251"/>
                    <a:pt x="2320261" y="2455686"/>
                  </a:cubicBezTo>
                  <a:lnTo>
                    <a:pt x="2059862" y="2657593"/>
                  </a:lnTo>
                  <a:cubicBezTo>
                    <a:pt x="2041245" y="2672029"/>
                    <a:pt x="2014451" y="2668639"/>
                    <a:pt x="2000016" y="2650021"/>
                  </a:cubicBezTo>
                  <a:lnTo>
                    <a:pt x="1982850" y="2627883"/>
                  </a:lnTo>
                  <a:cubicBezTo>
                    <a:pt x="1975632" y="2618574"/>
                    <a:pt x="1972871" y="2607221"/>
                    <a:pt x="1974241" y="2596392"/>
                  </a:cubicBezTo>
                  <a:lnTo>
                    <a:pt x="1986516" y="2574880"/>
                  </a:lnTo>
                  <a:lnTo>
                    <a:pt x="1606100" y="2084259"/>
                  </a:lnTo>
                  <a:lnTo>
                    <a:pt x="1606044" y="2084302"/>
                  </a:lnTo>
                  <a:cubicBezTo>
                    <a:pt x="1583161" y="2102045"/>
                    <a:pt x="1550228" y="2097878"/>
                    <a:pt x="1532485" y="2074995"/>
                  </a:cubicBezTo>
                  <a:lnTo>
                    <a:pt x="1511387" y="2047784"/>
                  </a:lnTo>
                  <a:cubicBezTo>
                    <a:pt x="1493644" y="2024901"/>
                    <a:pt x="1497810" y="1991968"/>
                    <a:pt x="1520693" y="1974225"/>
                  </a:cubicBezTo>
                  <a:lnTo>
                    <a:pt x="1520749" y="1974182"/>
                  </a:lnTo>
                  <a:lnTo>
                    <a:pt x="1507012" y="1956465"/>
                  </a:lnTo>
                  <a:lnTo>
                    <a:pt x="1442813" y="1987714"/>
                  </a:lnTo>
                  <a:cubicBezTo>
                    <a:pt x="1259519" y="2066304"/>
                    <a:pt x="1051600" y="2092885"/>
                    <a:pt x="840980" y="2052575"/>
                  </a:cubicBezTo>
                  <a:cubicBezTo>
                    <a:pt x="279326" y="1945084"/>
                    <a:pt x="-88845" y="1402634"/>
                    <a:pt x="18647" y="840981"/>
                  </a:cubicBezTo>
                  <a:cubicBezTo>
                    <a:pt x="112702" y="349534"/>
                    <a:pt x="539771" y="6221"/>
                    <a:pt x="1021333" y="8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accent1">
                  <a:lumMod val="50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任意多边形 51"/>
            <p:cNvSpPr/>
            <p:nvPr/>
          </p:nvSpPr>
          <p:spPr bwMode="auto">
            <a:xfrm>
              <a:off x="1538986" y="2896573"/>
              <a:ext cx="751701" cy="774140"/>
            </a:xfrm>
            <a:custGeom>
              <a:avLst/>
              <a:gdLst>
                <a:gd name="connsiteX0" fmla="*/ 140277 w 319088"/>
                <a:gd name="connsiteY0" fmla="*/ 225425 h 328613"/>
                <a:gd name="connsiteX1" fmla="*/ 101311 w 319088"/>
                <a:gd name="connsiteY1" fmla="*/ 229351 h 328613"/>
                <a:gd name="connsiteX2" fmla="*/ 100012 w 319088"/>
                <a:gd name="connsiteY2" fmla="*/ 230660 h 328613"/>
                <a:gd name="connsiteX3" fmla="*/ 100012 w 319088"/>
                <a:gd name="connsiteY3" fmla="*/ 319646 h 328613"/>
                <a:gd name="connsiteX4" fmla="*/ 100012 w 319088"/>
                <a:gd name="connsiteY4" fmla="*/ 322263 h 328613"/>
                <a:gd name="connsiteX5" fmla="*/ 101311 w 319088"/>
                <a:gd name="connsiteY5" fmla="*/ 322263 h 328613"/>
                <a:gd name="connsiteX6" fmla="*/ 102610 w 319088"/>
                <a:gd name="connsiteY6" fmla="*/ 322263 h 328613"/>
                <a:gd name="connsiteX7" fmla="*/ 140277 w 319088"/>
                <a:gd name="connsiteY7" fmla="*/ 311794 h 328613"/>
                <a:gd name="connsiteX8" fmla="*/ 142875 w 319088"/>
                <a:gd name="connsiteY8" fmla="*/ 310485 h 328613"/>
                <a:gd name="connsiteX9" fmla="*/ 142875 w 319088"/>
                <a:gd name="connsiteY9" fmla="*/ 228042 h 328613"/>
                <a:gd name="connsiteX10" fmla="*/ 141576 w 319088"/>
                <a:gd name="connsiteY10" fmla="*/ 226734 h 328613"/>
                <a:gd name="connsiteX11" fmla="*/ 140277 w 319088"/>
                <a:gd name="connsiteY11" fmla="*/ 225425 h 328613"/>
                <a:gd name="connsiteX12" fmla="*/ 49212 w 319088"/>
                <a:gd name="connsiteY12" fmla="*/ 223838 h 328613"/>
                <a:gd name="connsiteX13" fmla="*/ 49212 w 319088"/>
                <a:gd name="connsiteY13" fmla="*/ 226378 h 328613"/>
                <a:gd name="connsiteX14" fmla="*/ 49212 w 319088"/>
                <a:gd name="connsiteY14" fmla="*/ 263208 h 328613"/>
                <a:gd name="connsiteX15" fmla="*/ 50497 w 319088"/>
                <a:gd name="connsiteY15" fmla="*/ 265748 h 328613"/>
                <a:gd name="connsiteX16" fmla="*/ 74915 w 319088"/>
                <a:gd name="connsiteY16" fmla="*/ 274638 h 328613"/>
                <a:gd name="connsiteX17" fmla="*/ 76200 w 319088"/>
                <a:gd name="connsiteY17" fmla="*/ 273368 h 328613"/>
                <a:gd name="connsiteX18" fmla="*/ 76200 w 319088"/>
                <a:gd name="connsiteY18" fmla="*/ 272098 h 328613"/>
                <a:gd name="connsiteX19" fmla="*/ 76200 w 319088"/>
                <a:gd name="connsiteY19" fmla="*/ 230188 h 328613"/>
                <a:gd name="connsiteX20" fmla="*/ 74915 w 319088"/>
                <a:gd name="connsiteY20" fmla="*/ 228918 h 328613"/>
                <a:gd name="connsiteX21" fmla="*/ 50497 w 319088"/>
                <a:gd name="connsiteY21" fmla="*/ 223838 h 328613"/>
                <a:gd name="connsiteX22" fmla="*/ 49212 w 319088"/>
                <a:gd name="connsiteY22" fmla="*/ 223838 h 328613"/>
                <a:gd name="connsiteX23" fmla="*/ 189206 w 319088"/>
                <a:gd name="connsiteY23" fmla="*/ 222250 h 328613"/>
                <a:gd name="connsiteX24" fmla="*/ 156868 w 319088"/>
                <a:gd name="connsiteY24" fmla="*/ 224848 h 328613"/>
                <a:gd name="connsiteX25" fmla="*/ 155575 w 319088"/>
                <a:gd name="connsiteY25" fmla="*/ 226147 h 328613"/>
                <a:gd name="connsiteX26" fmla="*/ 155575 w 319088"/>
                <a:gd name="connsiteY26" fmla="*/ 305377 h 328613"/>
                <a:gd name="connsiteX27" fmla="*/ 156868 w 319088"/>
                <a:gd name="connsiteY27" fmla="*/ 307975 h 328613"/>
                <a:gd name="connsiteX28" fmla="*/ 158162 w 319088"/>
                <a:gd name="connsiteY28" fmla="*/ 307975 h 328613"/>
                <a:gd name="connsiteX29" fmla="*/ 189206 w 319088"/>
                <a:gd name="connsiteY29" fmla="*/ 300182 h 328613"/>
                <a:gd name="connsiteX30" fmla="*/ 190500 w 319088"/>
                <a:gd name="connsiteY30" fmla="*/ 297584 h 328613"/>
                <a:gd name="connsiteX31" fmla="*/ 190500 w 319088"/>
                <a:gd name="connsiteY31" fmla="*/ 223549 h 328613"/>
                <a:gd name="connsiteX32" fmla="*/ 190500 w 319088"/>
                <a:gd name="connsiteY32" fmla="*/ 222250 h 328613"/>
                <a:gd name="connsiteX33" fmla="*/ 189206 w 319088"/>
                <a:gd name="connsiteY33" fmla="*/ 222250 h 328613"/>
                <a:gd name="connsiteX34" fmla="*/ 12700 w 319088"/>
                <a:gd name="connsiteY34" fmla="*/ 217488 h 328613"/>
                <a:gd name="connsiteX35" fmla="*/ 12700 w 319088"/>
                <a:gd name="connsiteY35" fmla="*/ 218778 h 328613"/>
                <a:gd name="connsiteX36" fmla="*/ 12700 w 319088"/>
                <a:gd name="connsiteY36" fmla="*/ 251024 h 328613"/>
                <a:gd name="connsiteX37" fmla="*/ 13970 w 319088"/>
                <a:gd name="connsiteY37" fmla="*/ 252314 h 328613"/>
                <a:gd name="connsiteX38" fmla="*/ 29210 w 319088"/>
                <a:gd name="connsiteY38" fmla="*/ 258763 h 328613"/>
                <a:gd name="connsiteX39" fmla="*/ 30480 w 319088"/>
                <a:gd name="connsiteY39" fmla="*/ 258763 h 328613"/>
                <a:gd name="connsiteX40" fmla="*/ 31750 w 319088"/>
                <a:gd name="connsiteY40" fmla="*/ 258763 h 328613"/>
                <a:gd name="connsiteX41" fmla="*/ 31750 w 319088"/>
                <a:gd name="connsiteY41" fmla="*/ 257473 h 328613"/>
                <a:gd name="connsiteX42" fmla="*/ 31750 w 319088"/>
                <a:gd name="connsiteY42" fmla="*/ 222647 h 328613"/>
                <a:gd name="connsiteX43" fmla="*/ 30480 w 319088"/>
                <a:gd name="connsiteY43" fmla="*/ 220068 h 328613"/>
                <a:gd name="connsiteX44" fmla="*/ 13970 w 319088"/>
                <a:gd name="connsiteY44" fmla="*/ 217488 h 328613"/>
                <a:gd name="connsiteX45" fmla="*/ 12700 w 319088"/>
                <a:gd name="connsiteY45" fmla="*/ 217488 h 328613"/>
                <a:gd name="connsiteX46" fmla="*/ 280105 w 319088"/>
                <a:gd name="connsiteY46" fmla="*/ 214313 h 328613"/>
                <a:gd name="connsiteX47" fmla="*/ 261584 w 319088"/>
                <a:gd name="connsiteY47" fmla="*/ 215595 h 328613"/>
                <a:gd name="connsiteX48" fmla="*/ 260350 w 319088"/>
                <a:gd name="connsiteY48" fmla="*/ 216877 h 328613"/>
                <a:gd name="connsiteX49" fmla="*/ 260350 w 319088"/>
                <a:gd name="connsiteY49" fmla="*/ 278424 h 328613"/>
                <a:gd name="connsiteX50" fmla="*/ 260350 w 319088"/>
                <a:gd name="connsiteY50" fmla="*/ 279706 h 328613"/>
                <a:gd name="connsiteX51" fmla="*/ 261584 w 319088"/>
                <a:gd name="connsiteY51" fmla="*/ 280988 h 328613"/>
                <a:gd name="connsiteX52" fmla="*/ 262819 w 319088"/>
                <a:gd name="connsiteY52" fmla="*/ 280988 h 328613"/>
                <a:gd name="connsiteX53" fmla="*/ 280105 w 319088"/>
                <a:gd name="connsiteY53" fmla="*/ 275859 h 328613"/>
                <a:gd name="connsiteX54" fmla="*/ 282575 w 319088"/>
                <a:gd name="connsiteY54" fmla="*/ 273295 h 328613"/>
                <a:gd name="connsiteX55" fmla="*/ 282575 w 319088"/>
                <a:gd name="connsiteY55" fmla="*/ 215595 h 328613"/>
                <a:gd name="connsiteX56" fmla="*/ 281340 w 319088"/>
                <a:gd name="connsiteY56" fmla="*/ 214313 h 328613"/>
                <a:gd name="connsiteX57" fmla="*/ 280105 w 319088"/>
                <a:gd name="connsiteY57" fmla="*/ 214313 h 328613"/>
                <a:gd name="connsiteX58" fmla="*/ 306983 w 319088"/>
                <a:gd name="connsiteY58" fmla="*/ 211138 h 328613"/>
                <a:gd name="connsiteX59" fmla="*/ 290215 w 319088"/>
                <a:gd name="connsiteY59" fmla="*/ 212428 h 328613"/>
                <a:gd name="connsiteX60" fmla="*/ 288925 w 319088"/>
                <a:gd name="connsiteY60" fmla="*/ 215008 h 328613"/>
                <a:gd name="connsiteX61" fmla="*/ 288925 w 319088"/>
                <a:gd name="connsiteY61" fmla="*/ 271761 h 328613"/>
                <a:gd name="connsiteX62" fmla="*/ 288925 w 319088"/>
                <a:gd name="connsiteY62" fmla="*/ 273051 h 328613"/>
                <a:gd name="connsiteX63" fmla="*/ 290215 w 319088"/>
                <a:gd name="connsiteY63" fmla="*/ 273051 h 328613"/>
                <a:gd name="connsiteX64" fmla="*/ 308273 w 319088"/>
                <a:gd name="connsiteY64" fmla="*/ 269181 h 328613"/>
                <a:gd name="connsiteX65" fmla="*/ 309563 w 319088"/>
                <a:gd name="connsiteY65" fmla="*/ 266602 h 328613"/>
                <a:gd name="connsiteX66" fmla="*/ 308273 w 319088"/>
                <a:gd name="connsiteY66" fmla="*/ 212428 h 328613"/>
                <a:gd name="connsiteX67" fmla="*/ 308273 w 319088"/>
                <a:gd name="connsiteY67" fmla="*/ 211138 h 328613"/>
                <a:gd name="connsiteX68" fmla="*/ 306983 w 319088"/>
                <a:gd name="connsiteY68" fmla="*/ 211138 h 328613"/>
                <a:gd name="connsiteX69" fmla="*/ 290195 w 319088"/>
                <a:gd name="connsiteY69" fmla="*/ 169863 h 328613"/>
                <a:gd name="connsiteX70" fmla="*/ 288925 w 319088"/>
                <a:gd name="connsiteY70" fmla="*/ 171196 h 328613"/>
                <a:gd name="connsiteX71" fmla="*/ 288925 w 319088"/>
                <a:gd name="connsiteY71" fmla="*/ 172530 h 328613"/>
                <a:gd name="connsiteX72" fmla="*/ 288925 w 319088"/>
                <a:gd name="connsiteY72" fmla="*/ 201867 h 328613"/>
                <a:gd name="connsiteX73" fmla="*/ 288925 w 319088"/>
                <a:gd name="connsiteY73" fmla="*/ 203201 h 328613"/>
                <a:gd name="connsiteX74" fmla="*/ 290195 w 319088"/>
                <a:gd name="connsiteY74" fmla="*/ 203201 h 328613"/>
                <a:gd name="connsiteX75" fmla="*/ 306705 w 319088"/>
                <a:gd name="connsiteY75" fmla="*/ 201867 h 328613"/>
                <a:gd name="connsiteX76" fmla="*/ 307975 w 319088"/>
                <a:gd name="connsiteY76" fmla="*/ 200534 h 328613"/>
                <a:gd name="connsiteX77" fmla="*/ 307975 w 319088"/>
                <a:gd name="connsiteY77" fmla="*/ 172530 h 328613"/>
                <a:gd name="connsiteX78" fmla="*/ 306705 w 319088"/>
                <a:gd name="connsiteY78" fmla="*/ 171196 h 328613"/>
                <a:gd name="connsiteX79" fmla="*/ 290195 w 319088"/>
                <a:gd name="connsiteY79" fmla="*/ 169863 h 328613"/>
                <a:gd name="connsiteX80" fmla="*/ 261584 w 319088"/>
                <a:gd name="connsiteY80" fmla="*/ 168275 h 328613"/>
                <a:gd name="connsiteX81" fmla="*/ 260350 w 319088"/>
                <a:gd name="connsiteY81" fmla="*/ 169568 h 328613"/>
                <a:gd name="connsiteX82" fmla="*/ 260350 w 319088"/>
                <a:gd name="connsiteY82" fmla="*/ 170862 h 328613"/>
                <a:gd name="connsiteX83" fmla="*/ 260350 w 319088"/>
                <a:gd name="connsiteY83" fmla="*/ 201906 h 328613"/>
                <a:gd name="connsiteX84" fmla="*/ 260350 w 319088"/>
                <a:gd name="connsiteY84" fmla="*/ 203200 h 328613"/>
                <a:gd name="connsiteX85" fmla="*/ 261584 w 319088"/>
                <a:gd name="connsiteY85" fmla="*/ 203200 h 328613"/>
                <a:gd name="connsiteX86" fmla="*/ 280105 w 319088"/>
                <a:gd name="connsiteY86" fmla="*/ 201906 h 328613"/>
                <a:gd name="connsiteX87" fmla="*/ 282575 w 319088"/>
                <a:gd name="connsiteY87" fmla="*/ 200613 h 328613"/>
                <a:gd name="connsiteX88" fmla="*/ 282575 w 319088"/>
                <a:gd name="connsiteY88" fmla="*/ 170862 h 328613"/>
                <a:gd name="connsiteX89" fmla="*/ 280105 w 319088"/>
                <a:gd name="connsiteY89" fmla="*/ 169568 h 328613"/>
                <a:gd name="connsiteX90" fmla="*/ 261584 w 319088"/>
                <a:gd name="connsiteY90" fmla="*/ 168275 h 328613"/>
                <a:gd name="connsiteX91" fmla="*/ 214024 w 319088"/>
                <a:gd name="connsiteY91" fmla="*/ 168275 h 328613"/>
                <a:gd name="connsiteX92" fmla="*/ 212725 w 319088"/>
                <a:gd name="connsiteY92" fmla="*/ 169567 h 328613"/>
                <a:gd name="connsiteX93" fmla="*/ 212725 w 319088"/>
                <a:gd name="connsiteY93" fmla="*/ 222546 h 328613"/>
                <a:gd name="connsiteX94" fmla="*/ 214024 w 319088"/>
                <a:gd name="connsiteY94" fmla="*/ 223838 h 328613"/>
                <a:gd name="connsiteX95" fmla="*/ 215322 w 319088"/>
                <a:gd name="connsiteY95" fmla="*/ 223838 h 328613"/>
                <a:gd name="connsiteX96" fmla="*/ 240001 w 319088"/>
                <a:gd name="connsiteY96" fmla="*/ 221254 h 328613"/>
                <a:gd name="connsiteX97" fmla="*/ 241300 w 319088"/>
                <a:gd name="connsiteY97" fmla="*/ 219962 h 328613"/>
                <a:gd name="connsiteX98" fmla="*/ 241300 w 319088"/>
                <a:gd name="connsiteY98" fmla="*/ 170859 h 328613"/>
                <a:gd name="connsiteX99" fmla="*/ 240001 w 319088"/>
                <a:gd name="connsiteY99" fmla="*/ 169567 h 328613"/>
                <a:gd name="connsiteX100" fmla="*/ 215322 w 319088"/>
                <a:gd name="connsiteY100" fmla="*/ 168275 h 328613"/>
                <a:gd name="connsiteX101" fmla="*/ 214024 w 319088"/>
                <a:gd name="connsiteY101" fmla="*/ 168275 h 328613"/>
                <a:gd name="connsiteX102" fmla="*/ 30480 w 319088"/>
                <a:gd name="connsiteY102" fmla="*/ 168275 h 328613"/>
                <a:gd name="connsiteX103" fmla="*/ 13970 w 319088"/>
                <a:gd name="connsiteY103" fmla="*/ 169545 h 328613"/>
                <a:gd name="connsiteX104" fmla="*/ 12700 w 319088"/>
                <a:gd name="connsiteY104" fmla="*/ 170815 h 328613"/>
                <a:gd name="connsiteX105" fmla="*/ 12700 w 319088"/>
                <a:gd name="connsiteY105" fmla="*/ 202565 h 328613"/>
                <a:gd name="connsiteX106" fmla="*/ 13970 w 319088"/>
                <a:gd name="connsiteY106" fmla="*/ 203835 h 328613"/>
                <a:gd name="connsiteX107" fmla="*/ 30480 w 319088"/>
                <a:gd name="connsiteY107" fmla="*/ 206375 h 328613"/>
                <a:gd name="connsiteX108" fmla="*/ 31750 w 319088"/>
                <a:gd name="connsiteY108" fmla="*/ 205105 h 328613"/>
                <a:gd name="connsiteX109" fmla="*/ 31750 w 319088"/>
                <a:gd name="connsiteY109" fmla="*/ 203835 h 328613"/>
                <a:gd name="connsiteX110" fmla="*/ 31750 w 319088"/>
                <a:gd name="connsiteY110" fmla="*/ 169545 h 328613"/>
                <a:gd name="connsiteX111" fmla="*/ 31750 w 319088"/>
                <a:gd name="connsiteY111" fmla="*/ 168275 h 328613"/>
                <a:gd name="connsiteX112" fmla="*/ 30480 w 319088"/>
                <a:gd name="connsiteY112" fmla="*/ 168275 h 328613"/>
                <a:gd name="connsiteX113" fmla="*/ 158162 w 319088"/>
                <a:gd name="connsiteY113" fmla="*/ 165100 h 328613"/>
                <a:gd name="connsiteX114" fmla="*/ 156868 w 319088"/>
                <a:gd name="connsiteY114" fmla="*/ 166407 h 328613"/>
                <a:gd name="connsiteX115" fmla="*/ 155575 w 319088"/>
                <a:gd name="connsiteY115" fmla="*/ 167715 h 328613"/>
                <a:gd name="connsiteX116" fmla="*/ 155575 w 319088"/>
                <a:gd name="connsiteY116" fmla="*/ 206935 h 328613"/>
                <a:gd name="connsiteX117" fmla="*/ 156868 w 319088"/>
                <a:gd name="connsiteY117" fmla="*/ 208243 h 328613"/>
                <a:gd name="connsiteX118" fmla="*/ 158162 w 319088"/>
                <a:gd name="connsiteY118" fmla="*/ 209550 h 328613"/>
                <a:gd name="connsiteX119" fmla="*/ 189206 w 319088"/>
                <a:gd name="connsiteY119" fmla="*/ 208243 h 328613"/>
                <a:gd name="connsiteX120" fmla="*/ 190500 w 319088"/>
                <a:gd name="connsiteY120" fmla="*/ 205628 h 328613"/>
                <a:gd name="connsiteX121" fmla="*/ 190500 w 319088"/>
                <a:gd name="connsiteY121" fmla="*/ 169022 h 328613"/>
                <a:gd name="connsiteX122" fmla="*/ 189206 w 319088"/>
                <a:gd name="connsiteY122" fmla="*/ 166407 h 328613"/>
                <a:gd name="connsiteX123" fmla="*/ 158162 w 319088"/>
                <a:gd name="connsiteY123" fmla="*/ 165100 h 328613"/>
                <a:gd name="connsiteX124" fmla="*/ 100012 w 319088"/>
                <a:gd name="connsiteY124" fmla="*/ 163513 h 328613"/>
                <a:gd name="connsiteX125" fmla="*/ 100012 w 319088"/>
                <a:gd name="connsiteY125" fmla="*/ 164800 h 328613"/>
                <a:gd name="connsiteX126" fmla="*/ 100012 w 319088"/>
                <a:gd name="connsiteY126" fmla="*/ 208564 h 328613"/>
                <a:gd name="connsiteX127" fmla="*/ 100012 w 319088"/>
                <a:gd name="connsiteY127" fmla="*/ 209851 h 328613"/>
                <a:gd name="connsiteX128" fmla="*/ 101311 w 319088"/>
                <a:gd name="connsiteY128" fmla="*/ 211138 h 328613"/>
                <a:gd name="connsiteX129" fmla="*/ 140277 w 319088"/>
                <a:gd name="connsiteY129" fmla="*/ 208564 h 328613"/>
                <a:gd name="connsiteX130" fmla="*/ 142875 w 319088"/>
                <a:gd name="connsiteY130" fmla="*/ 207276 h 328613"/>
                <a:gd name="connsiteX131" fmla="*/ 142875 w 319088"/>
                <a:gd name="connsiteY131" fmla="*/ 166087 h 328613"/>
                <a:gd name="connsiteX132" fmla="*/ 140277 w 319088"/>
                <a:gd name="connsiteY132" fmla="*/ 164800 h 328613"/>
                <a:gd name="connsiteX133" fmla="*/ 101311 w 319088"/>
                <a:gd name="connsiteY133" fmla="*/ 163513 h 328613"/>
                <a:gd name="connsiteX134" fmla="*/ 100012 w 319088"/>
                <a:gd name="connsiteY134" fmla="*/ 163513 h 328613"/>
                <a:gd name="connsiteX135" fmla="*/ 74915 w 319088"/>
                <a:gd name="connsiteY135" fmla="*/ 163513 h 328613"/>
                <a:gd name="connsiteX136" fmla="*/ 50497 w 319088"/>
                <a:gd name="connsiteY136" fmla="*/ 166159 h 328613"/>
                <a:gd name="connsiteX137" fmla="*/ 49212 w 319088"/>
                <a:gd name="connsiteY137" fmla="*/ 167482 h 328613"/>
                <a:gd name="connsiteX138" fmla="*/ 49212 w 319088"/>
                <a:gd name="connsiteY138" fmla="*/ 207169 h 328613"/>
                <a:gd name="connsiteX139" fmla="*/ 50497 w 319088"/>
                <a:gd name="connsiteY139" fmla="*/ 208492 h 328613"/>
                <a:gd name="connsiteX140" fmla="*/ 74915 w 319088"/>
                <a:gd name="connsiteY140" fmla="*/ 211138 h 328613"/>
                <a:gd name="connsiteX141" fmla="*/ 76200 w 319088"/>
                <a:gd name="connsiteY141" fmla="*/ 211138 h 328613"/>
                <a:gd name="connsiteX142" fmla="*/ 76200 w 319088"/>
                <a:gd name="connsiteY142" fmla="*/ 209815 h 328613"/>
                <a:gd name="connsiteX143" fmla="*/ 76200 w 319088"/>
                <a:gd name="connsiteY143" fmla="*/ 164836 h 328613"/>
                <a:gd name="connsiteX144" fmla="*/ 76200 w 319088"/>
                <a:gd name="connsiteY144" fmla="*/ 163513 h 328613"/>
                <a:gd name="connsiteX145" fmla="*/ 74915 w 319088"/>
                <a:gd name="connsiteY145" fmla="*/ 163513 h 328613"/>
                <a:gd name="connsiteX146" fmla="*/ 288925 w 319088"/>
                <a:gd name="connsiteY146" fmla="*/ 127000 h 328613"/>
                <a:gd name="connsiteX147" fmla="*/ 288925 w 319088"/>
                <a:gd name="connsiteY147" fmla="*/ 129687 h 328613"/>
                <a:gd name="connsiteX148" fmla="*/ 288925 w 319088"/>
                <a:gd name="connsiteY148" fmla="*/ 159238 h 328613"/>
                <a:gd name="connsiteX149" fmla="*/ 290195 w 319088"/>
                <a:gd name="connsiteY149" fmla="*/ 160582 h 328613"/>
                <a:gd name="connsiteX150" fmla="*/ 306705 w 319088"/>
                <a:gd name="connsiteY150" fmla="*/ 161925 h 328613"/>
                <a:gd name="connsiteX151" fmla="*/ 307975 w 319088"/>
                <a:gd name="connsiteY151" fmla="*/ 161925 h 328613"/>
                <a:gd name="connsiteX152" fmla="*/ 307975 w 319088"/>
                <a:gd name="connsiteY152" fmla="*/ 160582 h 328613"/>
                <a:gd name="connsiteX153" fmla="*/ 307975 w 319088"/>
                <a:gd name="connsiteY153" fmla="*/ 132373 h 328613"/>
                <a:gd name="connsiteX154" fmla="*/ 306705 w 319088"/>
                <a:gd name="connsiteY154" fmla="*/ 129687 h 328613"/>
                <a:gd name="connsiteX155" fmla="*/ 290195 w 319088"/>
                <a:gd name="connsiteY155" fmla="*/ 127000 h 328613"/>
                <a:gd name="connsiteX156" fmla="*/ 288925 w 319088"/>
                <a:gd name="connsiteY156" fmla="*/ 127000 h 328613"/>
                <a:gd name="connsiteX157" fmla="*/ 260350 w 319088"/>
                <a:gd name="connsiteY157" fmla="*/ 123542 h 328613"/>
                <a:gd name="connsiteX158" fmla="*/ 260350 w 319088"/>
                <a:gd name="connsiteY158" fmla="*/ 124846 h 328613"/>
                <a:gd name="connsiteX159" fmla="*/ 260350 w 319088"/>
                <a:gd name="connsiteY159" fmla="*/ 156143 h 328613"/>
                <a:gd name="connsiteX160" fmla="*/ 261584 w 319088"/>
                <a:gd name="connsiteY160" fmla="*/ 157447 h 328613"/>
                <a:gd name="connsiteX161" fmla="*/ 280105 w 319088"/>
                <a:gd name="connsiteY161" fmla="*/ 158751 h 328613"/>
                <a:gd name="connsiteX162" fmla="*/ 281340 w 319088"/>
                <a:gd name="connsiteY162" fmla="*/ 158751 h 328613"/>
                <a:gd name="connsiteX163" fmla="*/ 282575 w 319088"/>
                <a:gd name="connsiteY163" fmla="*/ 157447 h 328613"/>
                <a:gd name="connsiteX164" fmla="*/ 282575 w 319088"/>
                <a:gd name="connsiteY164" fmla="*/ 127454 h 328613"/>
                <a:gd name="connsiteX165" fmla="*/ 280105 w 319088"/>
                <a:gd name="connsiteY165" fmla="*/ 126150 h 328613"/>
                <a:gd name="connsiteX166" fmla="*/ 261584 w 319088"/>
                <a:gd name="connsiteY166" fmla="*/ 123542 h 328613"/>
                <a:gd name="connsiteX167" fmla="*/ 260350 w 319088"/>
                <a:gd name="connsiteY167" fmla="*/ 123542 h 328613"/>
                <a:gd name="connsiteX168" fmla="*/ 29210 w 319088"/>
                <a:gd name="connsiteY168" fmla="*/ 115590 h 328613"/>
                <a:gd name="connsiteX169" fmla="*/ 13970 w 319088"/>
                <a:gd name="connsiteY169" fmla="*/ 120749 h 328613"/>
                <a:gd name="connsiteX170" fmla="*/ 12700 w 319088"/>
                <a:gd name="connsiteY170" fmla="*/ 122039 h 328613"/>
                <a:gd name="connsiteX171" fmla="*/ 12700 w 319088"/>
                <a:gd name="connsiteY171" fmla="*/ 154285 h 328613"/>
                <a:gd name="connsiteX172" fmla="*/ 12700 w 319088"/>
                <a:gd name="connsiteY172" fmla="*/ 155575 h 328613"/>
                <a:gd name="connsiteX173" fmla="*/ 13970 w 319088"/>
                <a:gd name="connsiteY173" fmla="*/ 155575 h 328613"/>
                <a:gd name="connsiteX174" fmla="*/ 30480 w 319088"/>
                <a:gd name="connsiteY174" fmla="*/ 152995 h 328613"/>
                <a:gd name="connsiteX175" fmla="*/ 31750 w 319088"/>
                <a:gd name="connsiteY175" fmla="*/ 151705 h 328613"/>
                <a:gd name="connsiteX176" fmla="*/ 31750 w 319088"/>
                <a:gd name="connsiteY176" fmla="*/ 116880 h 328613"/>
                <a:gd name="connsiteX177" fmla="*/ 31750 w 319088"/>
                <a:gd name="connsiteY177" fmla="*/ 115590 h 328613"/>
                <a:gd name="connsiteX178" fmla="*/ 29210 w 319088"/>
                <a:gd name="connsiteY178" fmla="*/ 115590 h 328613"/>
                <a:gd name="connsiteX179" fmla="*/ 158162 w 319088"/>
                <a:gd name="connsiteY179" fmla="*/ 104775 h 328613"/>
                <a:gd name="connsiteX180" fmla="*/ 156868 w 319088"/>
                <a:gd name="connsiteY180" fmla="*/ 106098 h 328613"/>
                <a:gd name="connsiteX181" fmla="*/ 155575 w 319088"/>
                <a:gd name="connsiteY181" fmla="*/ 107421 h 328613"/>
                <a:gd name="connsiteX182" fmla="*/ 155575 w 319088"/>
                <a:gd name="connsiteY182" fmla="*/ 147108 h 328613"/>
                <a:gd name="connsiteX183" fmla="*/ 156868 w 319088"/>
                <a:gd name="connsiteY183" fmla="*/ 149754 h 328613"/>
                <a:gd name="connsiteX184" fmla="*/ 189206 w 319088"/>
                <a:gd name="connsiteY184" fmla="*/ 152400 h 328613"/>
                <a:gd name="connsiteX185" fmla="*/ 190500 w 319088"/>
                <a:gd name="connsiteY185" fmla="*/ 151077 h 328613"/>
                <a:gd name="connsiteX186" fmla="*/ 190500 w 319088"/>
                <a:gd name="connsiteY186" fmla="*/ 149754 h 328613"/>
                <a:gd name="connsiteX187" fmla="*/ 190500 w 319088"/>
                <a:gd name="connsiteY187" fmla="*/ 112712 h 328613"/>
                <a:gd name="connsiteX188" fmla="*/ 189206 w 319088"/>
                <a:gd name="connsiteY188" fmla="*/ 110067 h 328613"/>
                <a:gd name="connsiteX189" fmla="*/ 158162 w 319088"/>
                <a:gd name="connsiteY189" fmla="*/ 104775 h 328613"/>
                <a:gd name="connsiteX190" fmla="*/ 74915 w 319088"/>
                <a:gd name="connsiteY190" fmla="*/ 99735 h 328613"/>
                <a:gd name="connsiteX191" fmla="*/ 50497 w 319088"/>
                <a:gd name="connsiteY191" fmla="*/ 107593 h 328613"/>
                <a:gd name="connsiteX192" fmla="*/ 49212 w 319088"/>
                <a:gd name="connsiteY192" fmla="*/ 110212 h 328613"/>
                <a:gd name="connsiteX193" fmla="*/ 49212 w 319088"/>
                <a:gd name="connsiteY193" fmla="*/ 148194 h 328613"/>
                <a:gd name="connsiteX194" fmla="*/ 49212 w 319088"/>
                <a:gd name="connsiteY194" fmla="*/ 149503 h 328613"/>
                <a:gd name="connsiteX195" fmla="*/ 50497 w 319088"/>
                <a:gd name="connsiteY195" fmla="*/ 150813 h 328613"/>
                <a:gd name="connsiteX196" fmla="*/ 74915 w 319088"/>
                <a:gd name="connsiteY196" fmla="*/ 145574 h 328613"/>
                <a:gd name="connsiteX197" fmla="*/ 76200 w 319088"/>
                <a:gd name="connsiteY197" fmla="*/ 144264 h 328613"/>
                <a:gd name="connsiteX198" fmla="*/ 76200 w 319088"/>
                <a:gd name="connsiteY198" fmla="*/ 101044 h 328613"/>
                <a:gd name="connsiteX199" fmla="*/ 76200 w 319088"/>
                <a:gd name="connsiteY199" fmla="*/ 99735 h 328613"/>
                <a:gd name="connsiteX200" fmla="*/ 74915 w 319088"/>
                <a:gd name="connsiteY200" fmla="*/ 99735 h 328613"/>
                <a:gd name="connsiteX201" fmla="*/ 215322 w 319088"/>
                <a:gd name="connsiteY201" fmla="*/ 98425 h 328613"/>
                <a:gd name="connsiteX202" fmla="*/ 214024 w 319088"/>
                <a:gd name="connsiteY202" fmla="*/ 99695 h 328613"/>
                <a:gd name="connsiteX203" fmla="*/ 212725 w 319088"/>
                <a:gd name="connsiteY203" fmla="*/ 100965 h 328613"/>
                <a:gd name="connsiteX204" fmla="*/ 212725 w 319088"/>
                <a:gd name="connsiteY204" fmla="*/ 151765 h 328613"/>
                <a:gd name="connsiteX205" fmla="*/ 215322 w 319088"/>
                <a:gd name="connsiteY205" fmla="*/ 153035 h 328613"/>
                <a:gd name="connsiteX206" fmla="*/ 238702 w 319088"/>
                <a:gd name="connsiteY206" fmla="*/ 155575 h 328613"/>
                <a:gd name="connsiteX207" fmla="*/ 240001 w 319088"/>
                <a:gd name="connsiteY207" fmla="*/ 155575 h 328613"/>
                <a:gd name="connsiteX208" fmla="*/ 241300 w 319088"/>
                <a:gd name="connsiteY208" fmla="*/ 155575 h 328613"/>
                <a:gd name="connsiteX209" fmla="*/ 241300 w 319088"/>
                <a:gd name="connsiteY209" fmla="*/ 153035 h 328613"/>
                <a:gd name="connsiteX210" fmla="*/ 241300 w 319088"/>
                <a:gd name="connsiteY210" fmla="*/ 106045 h 328613"/>
                <a:gd name="connsiteX211" fmla="*/ 240001 w 319088"/>
                <a:gd name="connsiteY211" fmla="*/ 103505 h 328613"/>
                <a:gd name="connsiteX212" fmla="*/ 215322 w 319088"/>
                <a:gd name="connsiteY212" fmla="*/ 98425 h 328613"/>
                <a:gd name="connsiteX213" fmla="*/ 101311 w 319088"/>
                <a:gd name="connsiteY213" fmla="*/ 96838 h 328613"/>
                <a:gd name="connsiteX214" fmla="*/ 100012 w 319088"/>
                <a:gd name="connsiteY214" fmla="*/ 98108 h 328613"/>
                <a:gd name="connsiteX215" fmla="*/ 100012 w 319088"/>
                <a:gd name="connsiteY215" fmla="*/ 99378 h 328613"/>
                <a:gd name="connsiteX216" fmla="*/ 100012 w 319088"/>
                <a:gd name="connsiteY216" fmla="*/ 142558 h 328613"/>
                <a:gd name="connsiteX217" fmla="*/ 101311 w 319088"/>
                <a:gd name="connsiteY217" fmla="*/ 143828 h 328613"/>
                <a:gd name="connsiteX218" fmla="*/ 140277 w 319088"/>
                <a:gd name="connsiteY218" fmla="*/ 147638 h 328613"/>
                <a:gd name="connsiteX219" fmla="*/ 141576 w 319088"/>
                <a:gd name="connsiteY219" fmla="*/ 146368 h 328613"/>
                <a:gd name="connsiteX220" fmla="*/ 142875 w 319088"/>
                <a:gd name="connsiteY220" fmla="*/ 145098 h 328613"/>
                <a:gd name="connsiteX221" fmla="*/ 142875 w 319088"/>
                <a:gd name="connsiteY221" fmla="*/ 105728 h 328613"/>
                <a:gd name="connsiteX222" fmla="*/ 140277 w 319088"/>
                <a:gd name="connsiteY222" fmla="*/ 103188 h 328613"/>
                <a:gd name="connsiteX223" fmla="*/ 101311 w 319088"/>
                <a:gd name="connsiteY223" fmla="*/ 96838 h 328613"/>
                <a:gd name="connsiteX224" fmla="*/ 288925 w 319088"/>
                <a:gd name="connsiteY224" fmla="*/ 84138 h 328613"/>
                <a:gd name="connsiteX225" fmla="*/ 288925 w 319088"/>
                <a:gd name="connsiteY225" fmla="*/ 85442 h 328613"/>
                <a:gd name="connsiteX226" fmla="*/ 288925 w 319088"/>
                <a:gd name="connsiteY226" fmla="*/ 115435 h 328613"/>
                <a:gd name="connsiteX227" fmla="*/ 290195 w 319088"/>
                <a:gd name="connsiteY227" fmla="*/ 116739 h 328613"/>
                <a:gd name="connsiteX228" fmla="*/ 305435 w 319088"/>
                <a:gd name="connsiteY228" fmla="*/ 120651 h 328613"/>
                <a:gd name="connsiteX229" fmla="*/ 306705 w 319088"/>
                <a:gd name="connsiteY229" fmla="*/ 120651 h 328613"/>
                <a:gd name="connsiteX230" fmla="*/ 307975 w 319088"/>
                <a:gd name="connsiteY230" fmla="*/ 119347 h 328613"/>
                <a:gd name="connsiteX231" fmla="*/ 307975 w 319088"/>
                <a:gd name="connsiteY231" fmla="*/ 118043 h 328613"/>
                <a:gd name="connsiteX232" fmla="*/ 307975 w 319088"/>
                <a:gd name="connsiteY232" fmla="*/ 90658 h 328613"/>
                <a:gd name="connsiteX233" fmla="*/ 306705 w 319088"/>
                <a:gd name="connsiteY233" fmla="*/ 89354 h 328613"/>
                <a:gd name="connsiteX234" fmla="*/ 290195 w 319088"/>
                <a:gd name="connsiteY234" fmla="*/ 84138 h 328613"/>
                <a:gd name="connsiteX235" fmla="*/ 288925 w 319088"/>
                <a:gd name="connsiteY235" fmla="*/ 84138 h 328613"/>
                <a:gd name="connsiteX236" fmla="*/ 260350 w 319088"/>
                <a:gd name="connsiteY236" fmla="*/ 77788 h 328613"/>
                <a:gd name="connsiteX237" fmla="*/ 260350 w 319088"/>
                <a:gd name="connsiteY237" fmla="*/ 79058 h 328613"/>
                <a:gd name="connsiteX238" fmla="*/ 260350 w 319088"/>
                <a:gd name="connsiteY238" fmla="*/ 109538 h 328613"/>
                <a:gd name="connsiteX239" fmla="*/ 261584 w 319088"/>
                <a:gd name="connsiteY239" fmla="*/ 110808 h 328613"/>
                <a:gd name="connsiteX240" fmla="*/ 280105 w 319088"/>
                <a:gd name="connsiteY240" fmla="*/ 115888 h 328613"/>
                <a:gd name="connsiteX241" fmla="*/ 281340 w 319088"/>
                <a:gd name="connsiteY241" fmla="*/ 114618 h 328613"/>
                <a:gd name="connsiteX242" fmla="*/ 282575 w 319088"/>
                <a:gd name="connsiteY242" fmla="*/ 113348 h 328613"/>
                <a:gd name="connsiteX243" fmla="*/ 282575 w 319088"/>
                <a:gd name="connsiteY243" fmla="*/ 85408 h 328613"/>
                <a:gd name="connsiteX244" fmla="*/ 281340 w 319088"/>
                <a:gd name="connsiteY244" fmla="*/ 82868 h 328613"/>
                <a:gd name="connsiteX245" fmla="*/ 262819 w 319088"/>
                <a:gd name="connsiteY245" fmla="*/ 77788 h 328613"/>
                <a:gd name="connsiteX246" fmla="*/ 260350 w 319088"/>
                <a:gd name="connsiteY246" fmla="*/ 77788 h 328613"/>
                <a:gd name="connsiteX247" fmla="*/ 29210 w 319088"/>
                <a:gd name="connsiteY247" fmla="*/ 63500 h 328613"/>
                <a:gd name="connsiteX248" fmla="*/ 12700 w 319088"/>
                <a:gd name="connsiteY248" fmla="*/ 73731 h 328613"/>
                <a:gd name="connsiteX249" fmla="*/ 12700 w 319088"/>
                <a:gd name="connsiteY249" fmla="*/ 75009 h 328613"/>
                <a:gd name="connsiteX250" fmla="*/ 12700 w 319088"/>
                <a:gd name="connsiteY250" fmla="*/ 106980 h 328613"/>
                <a:gd name="connsiteX251" fmla="*/ 12700 w 319088"/>
                <a:gd name="connsiteY251" fmla="*/ 108259 h 328613"/>
                <a:gd name="connsiteX252" fmla="*/ 13970 w 319088"/>
                <a:gd name="connsiteY252" fmla="*/ 109538 h 328613"/>
                <a:gd name="connsiteX253" fmla="*/ 15240 w 319088"/>
                <a:gd name="connsiteY253" fmla="*/ 108259 h 328613"/>
                <a:gd name="connsiteX254" fmla="*/ 31750 w 319088"/>
                <a:gd name="connsiteY254" fmla="*/ 101865 h 328613"/>
                <a:gd name="connsiteX255" fmla="*/ 31750 w 319088"/>
                <a:gd name="connsiteY255" fmla="*/ 99307 h 328613"/>
                <a:gd name="connsiteX256" fmla="*/ 31750 w 319088"/>
                <a:gd name="connsiteY256" fmla="*/ 66058 h 328613"/>
                <a:gd name="connsiteX257" fmla="*/ 31750 w 319088"/>
                <a:gd name="connsiteY257" fmla="*/ 63500 h 328613"/>
                <a:gd name="connsiteX258" fmla="*/ 29210 w 319088"/>
                <a:gd name="connsiteY258" fmla="*/ 63500 h 328613"/>
                <a:gd name="connsiteX259" fmla="*/ 156868 w 319088"/>
                <a:gd name="connsiteY259" fmla="*/ 47625 h 328613"/>
                <a:gd name="connsiteX260" fmla="*/ 155575 w 319088"/>
                <a:gd name="connsiteY260" fmla="*/ 48920 h 328613"/>
                <a:gd name="connsiteX261" fmla="*/ 155575 w 319088"/>
                <a:gd name="connsiteY261" fmla="*/ 89067 h 328613"/>
                <a:gd name="connsiteX262" fmla="*/ 156868 w 319088"/>
                <a:gd name="connsiteY262" fmla="*/ 90363 h 328613"/>
                <a:gd name="connsiteX263" fmla="*/ 187913 w 319088"/>
                <a:gd name="connsiteY263" fmla="*/ 96838 h 328613"/>
                <a:gd name="connsiteX264" fmla="*/ 189206 w 319088"/>
                <a:gd name="connsiteY264" fmla="*/ 96838 h 328613"/>
                <a:gd name="connsiteX265" fmla="*/ 190500 w 319088"/>
                <a:gd name="connsiteY265" fmla="*/ 96838 h 328613"/>
                <a:gd name="connsiteX266" fmla="*/ 190500 w 319088"/>
                <a:gd name="connsiteY266" fmla="*/ 95543 h 328613"/>
                <a:gd name="connsiteX267" fmla="*/ 190500 w 319088"/>
                <a:gd name="connsiteY267" fmla="*/ 57986 h 328613"/>
                <a:gd name="connsiteX268" fmla="*/ 189206 w 319088"/>
                <a:gd name="connsiteY268" fmla="*/ 56691 h 328613"/>
                <a:gd name="connsiteX269" fmla="*/ 158162 w 319088"/>
                <a:gd name="connsiteY269" fmla="*/ 47625 h 328613"/>
                <a:gd name="connsiteX270" fmla="*/ 156868 w 319088"/>
                <a:gd name="connsiteY270" fmla="*/ 47625 h 328613"/>
                <a:gd name="connsiteX271" fmla="*/ 73629 w 319088"/>
                <a:gd name="connsiteY271" fmla="*/ 34925 h 328613"/>
                <a:gd name="connsiteX272" fmla="*/ 49212 w 319088"/>
                <a:gd name="connsiteY272" fmla="*/ 50511 h 328613"/>
                <a:gd name="connsiteX273" fmla="*/ 49212 w 319088"/>
                <a:gd name="connsiteY273" fmla="*/ 51810 h 328613"/>
                <a:gd name="connsiteX274" fmla="*/ 49212 w 319088"/>
                <a:gd name="connsiteY274" fmla="*/ 90776 h 328613"/>
                <a:gd name="connsiteX275" fmla="*/ 49212 w 319088"/>
                <a:gd name="connsiteY275" fmla="*/ 92075 h 328613"/>
                <a:gd name="connsiteX276" fmla="*/ 50497 w 319088"/>
                <a:gd name="connsiteY276" fmla="*/ 92075 h 328613"/>
                <a:gd name="connsiteX277" fmla="*/ 51782 w 319088"/>
                <a:gd name="connsiteY277" fmla="*/ 92075 h 328613"/>
                <a:gd name="connsiteX278" fmla="*/ 76200 w 319088"/>
                <a:gd name="connsiteY278" fmla="*/ 81684 h 328613"/>
                <a:gd name="connsiteX279" fmla="*/ 76200 w 319088"/>
                <a:gd name="connsiteY279" fmla="*/ 79086 h 328613"/>
                <a:gd name="connsiteX280" fmla="*/ 76200 w 319088"/>
                <a:gd name="connsiteY280" fmla="*/ 36224 h 328613"/>
                <a:gd name="connsiteX281" fmla="*/ 76200 w 319088"/>
                <a:gd name="connsiteY281" fmla="*/ 34925 h 328613"/>
                <a:gd name="connsiteX282" fmla="*/ 73629 w 319088"/>
                <a:gd name="connsiteY282" fmla="*/ 34925 h 328613"/>
                <a:gd name="connsiteX283" fmla="*/ 100012 w 319088"/>
                <a:gd name="connsiteY283" fmla="*/ 30163 h 328613"/>
                <a:gd name="connsiteX284" fmla="*/ 100012 w 319088"/>
                <a:gd name="connsiteY284" fmla="*/ 32747 h 328613"/>
                <a:gd name="connsiteX285" fmla="*/ 100012 w 319088"/>
                <a:gd name="connsiteY285" fmla="*/ 76681 h 328613"/>
                <a:gd name="connsiteX286" fmla="*/ 101311 w 319088"/>
                <a:gd name="connsiteY286" fmla="*/ 77973 h 328613"/>
                <a:gd name="connsiteX287" fmla="*/ 140277 w 319088"/>
                <a:gd name="connsiteY287" fmla="*/ 85726 h 328613"/>
                <a:gd name="connsiteX288" fmla="*/ 141576 w 319088"/>
                <a:gd name="connsiteY288" fmla="*/ 85726 h 328613"/>
                <a:gd name="connsiteX289" fmla="*/ 142875 w 319088"/>
                <a:gd name="connsiteY289" fmla="*/ 84434 h 328613"/>
                <a:gd name="connsiteX290" fmla="*/ 142875 w 319088"/>
                <a:gd name="connsiteY290" fmla="*/ 43085 h 328613"/>
                <a:gd name="connsiteX291" fmla="*/ 141576 w 319088"/>
                <a:gd name="connsiteY291" fmla="*/ 41792 h 328613"/>
                <a:gd name="connsiteX292" fmla="*/ 102610 w 319088"/>
                <a:gd name="connsiteY292" fmla="*/ 30163 h 328613"/>
                <a:gd name="connsiteX293" fmla="*/ 100012 w 319088"/>
                <a:gd name="connsiteY293" fmla="*/ 30163 h 328613"/>
                <a:gd name="connsiteX294" fmla="*/ 87846 w 319088"/>
                <a:gd name="connsiteY294" fmla="*/ 0 h 328613"/>
                <a:gd name="connsiteX295" fmla="*/ 90430 w 319088"/>
                <a:gd name="connsiteY295" fmla="*/ 0 h 328613"/>
                <a:gd name="connsiteX296" fmla="*/ 204113 w 319088"/>
                <a:gd name="connsiteY296" fmla="*/ 37667 h 328613"/>
                <a:gd name="connsiteX297" fmla="*/ 207988 w 319088"/>
                <a:gd name="connsiteY297" fmla="*/ 42863 h 328613"/>
                <a:gd name="connsiteX298" fmla="*/ 207988 w 319088"/>
                <a:gd name="connsiteY298" fmla="*/ 70139 h 328613"/>
                <a:gd name="connsiteX299" fmla="*/ 248036 w 319088"/>
                <a:gd name="connsiteY299" fmla="*/ 54552 h 328613"/>
                <a:gd name="connsiteX300" fmla="*/ 250619 w 319088"/>
                <a:gd name="connsiteY300" fmla="*/ 53253 h 328613"/>
                <a:gd name="connsiteX301" fmla="*/ 251911 w 319088"/>
                <a:gd name="connsiteY301" fmla="*/ 53253 h 328613"/>
                <a:gd name="connsiteX302" fmla="*/ 315213 w 319088"/>
                <a:gd name="connsiteY302" fmla="*/ 74035 h 328613"/>
                <a:gd name="connsiteX303" fmla="*/ 319088 w 319088"/>
                <a:gd name="connsiteY303" fmla="*/ 80530 h 328613"/>
                <a:gd name="connsiteX304" fmla="*/ 319088 w 319088"/>
                <a:gd name="connsiteY304" fmla="*/ 266267 h 328613"/>
                <a:gd name="connsiteX305" fmla="*/ 315213 w 319088"/>
                <a:gd name="connsiteY305" fmla="*/ 271463 h 328613"/>
                <a:gd name="connsiteX306" fmla="*/ 251911 w 319088"/>
                <a:gd name="connsiteY306" fmla="*/ 287049 h 328613"/>
                <a:gd name="connsiteX307" fmla="*/ 204113 w 319088"/>
                <a:gd name="connsiteY307" fmla="*/ 300038 h 328613"/>
                <a:gd name="connsiteX308" fmla="*/ 89138 w 319088"/>
                <a:gd name="connsiteY308" fmla="*/ 328613 h 328613"/>
                <a:gd name="connsiteX309" fmla="*/ 87846 w 319088"/>
                <a:gd name="connsiteY309" fmla="*/ 328613 h 328613"/>
                <a:gd name="connsiteX310" fmla="*/ 85262 w 319088"/>
                <a:gd name="connsiteY310" fmla="*/ 328613 h 328613"/>
                <a:gd name="connsiteX311" fmla="*/ 2583 w 319088"/>
                <a:gd name="connsiteY311" fmla="*/ 281854 h 328613"/>
                <a:gd name="connsiteX312" fmla="*/ 0 w 319088"/>
                <a:gd name="connsiteY312" fmla="*/ 277957 h 328613"/>
                <a:gd name="connsiteX313" fmla="*/ 0 w 319088"/>
                <a:gd name="connsiteY313" fmla="*/ 64943 h 328613"/>
                <a:gd name="connsiteX314" fmla="*/ 1292 w 319088"/>
                <a:gd name="connsiteY314" fmla="*/ 61047 h 328613"/>
                <a:gd name="connsiteX315" fmla="*/ 85262 w 319088"/>
                <a:gd name="connsiteY315" fmla="*/ 1299 h 328613"/>
                <a:gd name="connsiteX316" fmla="*/ 87846 w 319088"/>
                <a:gd name="connsiteY31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</a:cxnLst>
              <a:rect l="l" t="t" r="r" b="b"/>
              <a:pathLst>
                <a:path w="319088" h="328613">
                  <a:moveTo>
                    <a:pt x="140277" y="225425"/>
                  </a:moveTo>
                  <a:cubicBezTo>
                    <a:pt x="140277" y="225425"/>
                    <a:pt x="140277" y="225425"/>
                    <a:pt x="101311" y="229351"/>
                  </a:cubicBezTo>
                  <a:cubicBezTo>
                    <a:pt x="100012" y="229351"/>
                    <a:pt x="100012" y="229351"/>
                    <a:pt x="100012" y="230660"/>
                  </a:cubicBezTo>
                  <a:cubicBezTo>
                    <a:pt x="100012" y="230660"/>
                    <a:pt x="100012" y="230660"/>
                    <a:pt x="100012" y="319646"/>
                  </a:cubicBezTo>
                  <a:cubicBezTo>
                    <a:pt x="100012" y="320954"/>
                    <a:pt x="100012" y="320954"/>
                    <a:pt x="100012" y="322263"/>
                  </a:cubicBezTo>
                  <a:cubicBezTo>
                    <a:pt x="101311" y="322263"/>
                    <a:pt x="101311" y="322263"/>
                    <a:pt x="101311" y="322263"/>
                  </a:cubicBezTo>
                  <a:cubicBezTo>
                    <a:pt x="101311" y="322263"/>
                    <a:pt x="101311" y="322263"/>
                    <a:pt x="102610" y="322263"/>
                  </a:cubicBezTo>
                  <a:cubicBezTo>
                    <a:pt x="102610" y="322263"/>
                    <a:pt x="102610" y="322263"/>
                    <a:pt x="140277" y="311794"/>
                  </a:cubicBezTo>
                  <a:cubicBezTo>
                    <a:pt x="141576" y="311794"/>
                    <a:pt x="142875" y="311794"/>
                    <a:pt x="142875" y="310485"/>
                  </a:cubicBezTo>
                  <a:lnTo>
                    <a:pt x="142875" y="228042"/>
                  </a:lnTo>
                  <a:cubicBezTo>
                    <a:pt x="142875" y="226734"/>
                    <a:pt x="141576" y="226734"/>
                    <a:pt x="141576" y="226734"/>
                  </a:cubicBezTo>
                  <a:cubicBezTo>
                    <a:pt x="141576" y="225425"/>
                    <a:pt x="140277" y="225425"/>
                    <a:pt x="140277" y="225425"/>
                  </a:cubicBezTo>
                  <a:close/>
                  <a:moveTo>
                    <a:pt x="49212" y="223838"/>
                  </a:moveTo>
                  <a:cubicBezTo>
                    <a:pt x="49212" y="225108"/>
                    <a:pt x="49212" y="225108"/>
                    <a:pt x="49212" y="226378"/>
                  </a:cubicBezTo>
                  <a:cubicBezTo>
                    <a:pt x="49212" y="226378"/>
                    <a:pt x="49212" y="226378"/>
                    <a:pt x="49212" y="263208"/>
                  </a:cubicBezTo>
                  <a:cubicBezTo>
                    <a:pt x="49212" y="264478"/>
                    <a:pt x="49212" y="264478"/>
                    <a:pt x="50497" y="265748"/>
                  </a:cubicBezTo>
                  <a:cubicBezTo>
                    <a:pt x="50497" y="265748"/>
                    <a:pt x="50497" y="265748"/>
                    <a:pt x="74915" y="274638"/>
                  </a:cubicBezTo>
                  <a:cubicBezTo>
                    <a:pt x="74915" y="274638"/>
                    <a:pt x="76200" y="274638"/>
                    <a:pt x="76200" y="273368"/>
                  </a:cubicBezTo>
                  <a:cubicBezTo>
                    <a:pt x="76200" y="273368"/>
                    <a:pt x="76200" y="273368"/>
                    <a:pt x="76200" y="272098"/>
                  </a:cubicBezTo>
                  <a:lnTo>
                    <a:pt x="76200" y="230188"/>
                  </a:lnTo>
                  <a:cubicBezTo>
                    <a:pt x="76200" y="228918"/>
                    <a:pt x="76200" y="228918"/>
                    <a:pt x="74915" y="228918"/>
                  </a:cubicBezTo>
                  <a:cubicBezTo>
                    <a:pt x="74915" y="228918"/>
                    <a:pt x="74915" y="228918"/>
                    <a:pt x="50497" y="223838"/>
                  </a:cubicBezTo>
                  <a:cubicBezTo>
                    <a:pt x="50497" y="223838"/>
                    <a:pt x="50497" y="223838"/>
                    <a:pt x="49212" y="223838"/>
                  </a:cubicBezTo>
                  <a:close/>
                  <a:moveTo>
                    <a:pt x="189206" y="222250"/>
                  </a:moveTo>
                  <a:cubicBezTo>
                    <a:pt x="189206" y="222250"/>
                    <a:pt x="189206" y="222250"/>
                    <a:pt x="156868" y="224848"/>
                  </a:cubicBezTo>
                  <a:cubicBezTo>
                    <a:pt x="156868" y="224848"/>
                    <a:pt x="155575" y="226147"/>
                    <a:pt x="155575" y="226147"/>
                  </a:cubicBezTo>
                  <a:cubicBezTo>
                    <a:pt x="155575" y="226147"/>
                    <a:pt x="155575" y="226147"/>
                    <a:pt x="155575" y="305377"/>
                  </a:cubicBezTo>
                  <a:cubicBezTo>
                    <a:pt x="155575" y="306676"/>
                    <a:pt x="155575" y="306676"/>
                    <a:pt x="156868" y="307975"/>
                  </a:cubicBezTo>
                  <a:cubicBezTo>
                    <a:pt x="156868" y="307975"/>
                    <a:pt x="156868" y="307975"/>
                    <a:pt x="158162" y="307975"/>
                  </a:cubicBezTo>
                  <a:cubicBezTo>
                    <a:pt x="158162" y="307975"/>
                    <a:pt x="158162" y="307975"/>
                    <a:pt x="189206" y="300182"/>
                  </a:cubicBezTo>
                  <a:cubicBezTo>
                    <a:pt x="190500" y="300182"/>
                    <a:pt x="190500" y="298883"/>
                    <a:pt x="190500" y="297584"/>
                  </a:cubicBezTo>
                  <a:lnTo>
                    <a:pt x="190500" y="223549"/>
                  </a:lnTo>
                  <a:cubicBezTo>
                    <a:pt x="190500" y="223549"/>
                    <a:pt x="190500" y="223549"/>
                    <a:pt x="190500" y="222250"/>
                  </a:cubicBezTo>
                  <a:cubicBezTo>
                    <a:pt x="189206" y="222250"/>
                    <a:pt x="189206" y="222250"/>
                    <a:pt x="189206" y="222250"/>
                  </a:cubicBezTo>
                  <a:close/>
                  <a:moveTo>
                    <a:pt x="12700" y="217488"/>
                  </a:moveTo>
                  <a:cubicBezTo>
                    <a:pt x="12700" y="217488"/>
                    <a:pt x="12700" y="218778"/>
                    <a:pt x="12700" y="218778"/>
                  </a:cubicBezTo>
                  <a:cubicBezTo>
                    <a:pt x="12700" y="218778"/>
                    <a:pt x="12700" y="218778"/>
                    <a:pt x="12700" y="251024"/>
                  </a:cubicBezTo>
                  <a:cubicBezTo>
                    <a:pt x="12700" y="252314"/>
                    <a:pt x="12700" y="252314"/>
                    <a:pt x="13970" y="252314"/>
                  </a:cubicBezTo>
                  <a:cubicBezTo>
                    <a:pt x="13970" y="252314"/>
                    <a:pt x="13970" y="252314"/>
                    <a:pt x="29210" y="258763"/>
                  </a:cubicBezTo>
                  <a:cubicBezTo>
                    <a:pt x="30480" y="258763"/>
                    <a:pt x="30480" y="258763"/>
                    <a:pt x="30480" y="258763"/>
                  </a:cubicBezTo>
                  <a:cubicBezTo>
                    <a:pt x="30480" y="258763"/>
                    <a:pt x="31750" y="258763"/>
                    <a:pt x="31750" y="258763"/>
                  </a:cubicBezTo>
                  <a:cubicBezTo>
                    <a:pt x="31750" y="258763"/>
                    <a:pt x="31750" y="257473"/>
                    <a:pt x="31750" y="257473"/>
                  </a:cubicBezTo>
                  <a:lnTo>
                    <a:pt x="31750" y="222647"/>
                  </a:lnTo>
                  <a:cubicBezTo>
                    <a:pt x="31750" y="221358"/>
                    <a:pt x="31750" y="220068"/>
                    <a:pt x="30480" y="220068"/>
                  </a:cubicBezTo>
                  <a:cubicBezTo>
                    <a:pt x="30480" y="220068"/>
                    <a:pt x="30480" y="220068"/>
                    <a:pt x="13970" y="217488"/>
                  </a:cubicBezTo>
                  <a:cubicBezTo>
                    <a:pt x="13970" y="217488"/>
                    <a:pt x="13970" y="217488"/>
                    <a:pt x="12700" y="217488"/>
                  </a:cubicBezTo>
                  <a:close/>
                  <a:moveTo>
                    <a:pt x="280105" y="214313"/>
                  </a:moveTo>
                  <a:cubicBezTo>
                    <a:pt x="280105" y="214313"/>
                    <a:pt x="280105" y="214313"/>
                    <a:pt x="261584" y="215595"/>
                  </a:cubicBezTo>
                  <a:cubicBezTo>
                    <a:pt x="260350" y="215595"/>
                    <a:pt x="260350" y="216877"/>
                    <a:pt x="260350" y="216877"/>
                  </a:cubicBezTo>
                  <a:cubicBezTo>
                    <a:pt x="260350" y="216877"/>
                    <a:pt x="260350" y="216877"/>
                    <a:pt x="260350" y="278424"/>
                  </a:cubicBezTo>
                  <a:cubicBezTo>
                    <a:pt x="260350" y="279706"/>
                    <a:pt x="260350" y="279706"/>
                    <a:pt x="260350" y="279706"/>
                  </a:cubicBezTo>
                  <a:cubicBezTo>
                    <a:pt x="261584" y="279706"/>
                    <a:pt x="261584" y="280988"/>
                    <a:pt x="261584" y="280988"/>
                  </a:cubicBezTo>
                  <a:cubicBezTo>
                    <a:pt x="261584" y="280988"/>
                    <a:pt x="261584" y="280988"/>
                    <a:pt x="262819" y="280988"/>
                  </a:cubicBezTo>
                  <a:cubicBezTo>
                    <a:pt x="262819" y="280988"/>
                    <a:pt x="262819" y="280988"/>
                    <a:pt x="280105" y="275859"/>
                  </a:cubicBezTo>
                  <a:cubicBezTo>
                    <a:pt x="281340" y="275859"/>
                    <a:pt x="282575" y="274577"/>
                    <a:pt x="282575" y="273295"/>
                  </a:cubicBezTo>
                  <a:lnTo>
                    <a:pt x="282575" y="215595"/>
                  </a:lnTo>
                  <a:cubicBezTo>
                    <a:pt x="282575" y="215595"/>
                    <a:pt x="281340" y="214313"/>
                    <a:pt x="281340" y="214313"/>
                  </a:cubicBezTo>
                  <a:cubicBezTo>
                    <a:pt x="281340" y="214313"/>
                    <a:pt x="280105" y="214313"/>
                    <a:pt x="280105" y="214313"/>
                  </a:cubicBezTo>
                  <a:close/>
                  <a:moveTo>
                    <a:pt x="306983" y="211138"/>
                  </a:moveTo>
                  <a:cubicBezTo>
                    <a:pt x="306983" y="211138"/>
                    <a:pt x="306983" y="211138"/>
                    <a:pt x="290215" y="212428"/>
                  </a:cubicBezTo>
                  <a:cubicBezTo>
                    <a:pt x="288925" y="212428"/>
                    <a:pt x="288925" y="213718"/>
                    <a:pt x="288925" y="215008"/>
                  </a:cubicBezTo>
                  <a:cubicBezTo>
                    <a:pt x="288925" y="215008"/>
                    <a:pt x="288925" y="215008"/>
                    <a:pt x="288925" y="271761"/>
                  </a:cubicBezTo>
                  <a:cubicBezTo>
                    <a:pt x="288925" y="271761"/>
                    <a:pt x="288925" y="273051"/>
                    <a:pt x="288925" y="273051"/>
                  </a:cubicBezTo>
                  <a:cubicBezTo>
                    <a:pt x="288925" y="273051"/>
                    <a:pt x="290215" y="273051"/>
                    <a:pt x="290215" y="273051"/>
                  </a:cubicBezTo>
                  <a:cubicBezTo>
                    <a:pt x="290215" y="273051"/>
                    <a:pt x="290215" y="273051"/>
                    <a:pt x="308273" y="269181"/>
                  </a:cubicBezTo>
                  <a:cubicBezTo>
                    <a:pt x="308273" y="269181"/>
                    <a:pt x="309563" y="267892"/>
                    <a:pt x="309563" y="266602"/>
                  </a:cubicBezTo>
                  <a:cubicBezTo>
                    <a:pt x="309563" y="266602"/>
                    <a:pt x="309563" y="266602"/>
                    <a:pt x="308273" y="212428"/>
                  </a:cubicBezTo>
                  <a:cubicBezTo>
                    <a:pt x="308273" y="212428"/>
                    <a:pt x="308273" y="212428"/>
                    <a:pt x="308273" y="211138"/>
                  </a:cubicBezTo>
                  <a:cubicBezTo>
                    <a:pt x="306983" y="211138"/>
                    <a:pt x="306983" y="211138"/>
                    <a:pt x="306983" y="211138"/>
                  </a:cubicBezTo>
                  <a:close/>
                  <a:moveTo>
                    <a:pt x="290195" y="169863"/>
                  </a:moveTo>
                  <a:cubicBezTo>
                    <a:pt x="290195" y="169863"/>
                    <a:pt x="288925" y="169863"/>
                    <a:pt x="288925" y="171196"/>
                  </a:cubicBezTo>
                  <a:cubicBezTo>
                    <a:pt x="288925" y="171196"/>
                    <a:pt x="288925" y="171196"/>
                    <a:pt x="288925" y="172530"/>
                  </a:cubicBezTo>
                  <a:lnTo>
                    <a:pt x="288925" y="201867"/>
                  </a:lnTo>
                  <a:cubicBezTo>
                    <a:pt x="288925" y="201867"/>
                    <a:pt x="288925" y="201867"/>
                    <a:pt x="288925" y="203201"/>
                  </a:cubicBezTo>
                  <a:cubicBezTo>
                    <a:pt x="288925" y="203201"/>
                    <a:pt x="290195" y="203201"/>
                    <a:pt x="290195" y="203201"/>
                  </a:cubicBezTo>
                  <a:cubicBezTo>
                    <a:pt x="290195" y="203201"/>
                    <a:pt x="290195" y="203201"/>
                    <a:pt x="306705" y="201867"/>
                  </a:cubicBezTo>
                  <a:cubicBezTo>
                    <a:pt x="307975" y="201867"/>
                    <a:pt x="307975" y="201867"/>
                    <a:pt x="307975" y="200534"/>
                  </a:cubicBezTo>
                  <a:cubicBezTo>
                    <a:pt x="307975" y="200534"/>
                    <a:pt x="307975" y="200534"/>
                    <a:pt x="307975" y="172530"/>
                  </a:cubicBezTo>
                  <a:cubicBezTo>
                    <a:pt x="307975" y="171196"/>
                    <a:pt x="307975" y="171196"/>
                    <a:pt x="306705" y="171196"/>
                  </a:cubicBezTo>
                  <a:cubicBezTo>
                    <a:pt x="306705" y="171196"/>
                    <a:pt x="306705" y="171196"/>
                    <a:pt x="290195" y="169863"/>
                  </a:cubicBezTo>
                  <a:close/>
                  <a:moveTo>
                    <a:pt x="261584" y="168275"/>
                  </a:moveTo>
                  <a:cubicBezTo>
                    <a:pt x="261584" y="168275"/>
                    <a:pt x="260350" y="168275"/>
                    <a:pt x="260350" y="169568"/>
                  </a:cubicBezTo>
                  <a:cubicBezTo>
                    <a:pt x="260350" y="169568"/>
                    <a:pt x="260350" y="169568"/>
                    <a:pt x="260350" y="170862"/>
                  </a:cubicBezTo>
                  <a:cubicBezTo>
                    <a:pt x="260350" y="170862"/>
                    <a:pt x="260350" y="170862"/>
                    <a:pt x="260350" y="201906"/>
                  </a:cubicBezTo>
                  <a:cubicBezTo>
                    <a:pt x="260350" y="201906"/>
                    <a:pt x="260350" y="201906"/>
                    <a:pt x="260350" y="203200"/>
                  </a:cubicBezTo>
                  <a:cubicBezTo>
                    <a:pt x="260350" y="203200"/>
                    <a:pt x="261584" y="203200"/>
                    <a:pt x="261584" y="203200"/>
                  </a:cubicBezTo>
                  <a:cubicBezTo>
                    <a:pt x="261584" y="203200"/>
                    <a:pt x="261584" y="203200"/>
                    <a:pt x="280105" y="201906"/>
                  </a:cubicBezTo>
                  <a:cubicBezTo>
                    <a:pt x="281340" y="201906"/>
                    <a:pt x="282575" y="201906"/>
                    <a:pt x="282575" y="200613"/>
                  </a:cubicBezTo>
                  <a:lnTo>
                    <a:pt x="282575" y="170862"/>
                  </a:lnTo>
                  <a:cubicBezTo>
                    <a:pt x="282575" y="170862"/>
                    <a:pt x="281340" y="169568"/>
                    <a:pt x="280105" y="169568"/>
                  </a:cubicBezTo>
                  <a:cubicBezTo>
                    <a:pt x="280105" y="169568"/>
                    <a:pt x="280105" y="169568"/>
                    <a:pt x="261584" y="168275"/>
                  </a:cubicBezTo>
                  <a:close/>
                  <a:moveTo>
                    <a:pt x="214024" y="168275"/>
                  </a:moveTo>
                  <a:cubicBezTo>
                    <a:pt x="214024" y="169567"/>
                    <a:pt x="212725" y="169567"/>
                    <a:pt x="212725" y="169567"/>
                  </a:cubicBezTo>
                  <a:cubicBezTo>
                    <a:pt x="212725" y="169567"/>
                    <a:pt x="212725" y="169567"/>
                    <a:pt x="212725" y="222546"/>
                  </a:cubicBezTo>
                  <a:cubicBezTo>
                    <a:pt x="212725" y="222546"/>
                    <a:pt x="214024" y="222546"/>
                    <a:pt x="214024" y="223838"/>
                  </a:cubicBezTo>
                  <a:cubicBezTo>
                    <a:pt x="214024" y="223838"/>
                    <a:pt x="214024" y="223838"/>
                    <a:pt x="215322" y="223838"/>
                  </a:cubicBezTo>
                  <a:cubicBezTo>
                    <a:pt x="215322" y="223838"/>
                    <a:pt x="215322" y="223838"/>
                    <a:pt x="240001" y="221254"/>
                  </a:cubicBezTo>
                  <a:cubicBezTo>
                    <a:pt x="240001" y="221254"/>
                    <a:pt x="241300" y="221254"/>
                    <a:pt x="241300" y="219962"/>
                  </a:cubicBezTo>
                  <a:lnTo>
                    <a:pt x="241300" y="170859"/>
                  </a:lnTo>
                  <a:cubicBezTo>
                    <a:pt x="241300" y="169567"/>
                    <a:pt x="240001" y="169567"/>
                    <a:pt x="240001" y="169567"/>
                  </a:cubicBezTo>
                  <a:cubicBezTo>
                    <a:pt x="240001" y="169567"/>
                    <a:pt x="240001" y="169567"/>
                    <a:pt x="215322" y="168275"/>
                  </a:cubicBezTo>
                  <a:cubicBezTo>
                    <a:pt x="214024" y="168275"/>
                    <a:pt x="214024" y="168275"/>
                    <a:pt x="214024" y="168275"/>
                  </a:cubicBezTo>
                  <a:close/>
                  <a:moveTo>
                    <a:pt x="30480" y="168275"/>
                  </a:moveTo>
                  <a:cubicBezTo>
                    <a:pt x="30480" y="168275"/>
                    <a:pt x="30480" y="168275"/>
                    <a:pt x="13970" y="169545"/>
                  </a:cubicBezTo>
                  <a:cubicBezTo>
                    <a:pt x="12700" y="169545"/>
                    <a:pt x="12700" y="170815"/>
                    <a:pt x="12700" y="170815"/>
                  </a:cubicBezTo>
                  <a:cubicBezTo>
                    <a:pt x="12700" y="170815"/>
                    <a:pt x="12700" y="170815"/>
                    <a:pt x="12700" y="202565"/>
                  </a:cubicBezTo>
                  <a:cubicBezTo>
                    <a:pt x="12700" y="203835"/>
                    <a:pt x="12700" y="203835"/>
                    <a:pt x="13970" y="203835"/>
                  </a:cubicBezTo>
                  <a:cubicBezTo>
                    <a:pt x="13970" y="203835"/>
                    <a:pt x="13970" y="203835"/>
                    <a:pt x="30480" y="206375"/>
                  </a:cubicBezTo>
                  <a:cubicBezTo>
                    <a:pt x="30480" y="206375"/>
                    <a:pt x="31750" y="206375"/>
                    <a:pt x="31750" y="205105"/>
                  </a:cubicBezTo>
                  <a:cubicBezTo>
                    <a:pt x="31750" y="205105"/>
                    <a:pt x="31750" y="205105"/>
                    <a:pt x="31750" y="203835"/>
                  </a:cubicBezTo>
                  <a:lnTo>
                    <a:pt x="31750" y="169545"/>
                  </a:lnTo>
                  <a:cubicBezTo>
                    <a:pt x="31750" y="169545"/>
                    <a:pt x="31750" y="169545"/>
                    <a:pt x="31750" y="168275"/>
                  </a:cubicBezTo>
                  <a:cubicBezTo>
                    <a:pt x="31750" y="168275"/>
                    <a:pt x="30480" y="168275"/>
                    <a:pt x="30480" y="168275"/>
                  </a:cubicBezTo>
                  <a:close/>
                  <a:moveTo>
                    <a:pt x="158162" y="165100"/>
                  </a:moveTo>
                  <a:cubicBezTo>
                    <a:pt x="156868" y="165100"/>
                    <a:pt x="156868" y="165100"/>
                    <a:pt x="156868" y="166407"/>
                  </a:cubicBezTo>
                  <a:cubicBezTo>
                    <a:pt x="155575" y="166407"/>
                    <a:pt x="155575" y="166407"/>
                    <a:pt x="155575" y="167715"/>
                  </a:cubicBezTo>
                  <a:cubicBezTo>
                    <a:pt x="155575" y="167715"/>
                    <a:pt x="155575" y="167715"/>
                    <a:pt x="155575" y="206935"/>
                  </a:cubicBezTo>
                  <a:cubicBezTo>
                    <a:pt x="155575" y="208243"/>
                    <a:pt x="155575" y="208243"/>
                    <a:pt x="156868" y="208243"/>
                  </a:cubicBezTo>
                  <a:cubicBezTo>
                    <a:pt x="156868" y="208243"/>
                    <a:pt x="156868" y="209550"/>
                    <a:pt x="158162" y="209550"/>
                  </a:cubicBezTo>
                  <a:cubicBezTo>
                    <a:pt x="158162" y="209550"/>
                    <a:pt x="158162" y="209550"/>
                    <a:pt x="189206" y="208243"/>
                  </a:cubicBezTo>
                  <a:cubicBezTo>
                    <a:pt x="190500" y="208243"/>
                    <a:pt x="190500" y="206935"/>
                    <a:pt x="190500" y="205628"/>
                  </a:cubicBezTo>
                  <a:lnTo>
                    <a:pt x="190500" y="169022"/>
                  </a:lnTo>
                  <a:cubicBezTo>
                    <a:pt x="190500" y="167715"/>
                    <a:pt x="189206" y="166407"/>
                    <a:pt x="189206" y="166407"/>
                  </a:cubicBezTo>
                  <a:cubicBezTo>
                    <a:pt x="189206" y="166407"/>
                    <a:pt x="189206" y="166407"/>
                    <a:pt x="158162" y="165100"/>
                  </a:cubicBezTo>
                  <a:close/>
                  <a:moveTo>
                    <a:pt x="100012" y="163513"/>
                  </a:moveTo>
                  <a:cubicBezTo>
                    <a:pt x="100012" y="163513"/>
                    <a:pt x="100012" y="164800"/>
                    <a:pt x="100012" y="164800"/>
                  </a:cubicBezTo>
                  <a:cubicBezTo>
                    <a:pt x="100012" y="164800"/>
                    <a:pt x="100012" y="164800"/>
                    <a:pt x="100012" y="208564"/>
                  </a:cubicBezTo>
                  <a:cubicBezTo>
                    <a:pt x="100012" y="209851"/>
                    <a:pt x="100012" y="209851"/>
                    <a:pt x="100012" y="209851"/>
                  </a:cubicBezTo>
                  <a:cubicBezTo>
                    <a:pt x="100012" y="209851"/>
                    <a:pt x="101311" y="211138"/>
                    <a:pt x="101311" y="211138"/>
                  </a:cubicBezTo>
                  <a:cubicBezTo>
                    <a:pt x="101311" y="211138"/>
                    <a:pt x="101311" y="211138"/>
                    <a:pt x="140277" y="208564"/>
                  </a:cubicBezTo>
                  <a:cubicBezTo>
                    <a:pt x="141576" y="208564"/>
                    <a:pt x="142875" y="208564"/>
                    <a:pt x="142875" y="207276"/>
                  </a:cubicBezTo>
                  <a:lnTo>
                    <a:pt x="142875" y="166087"/>
                  </a:lnTo>
                  <a:cubicBezTo>
                    <a:pt x="142875" y="164800"/>
                    <a:pt x="141576" y="164800"/>
                    <a:pt x="140277" y="164800"/>
                  </a:cubicBezTo>
                  <a:cubicBezTo>
                    <a:pt x="140277" y="164800"/>
                    <a:pt x="140277" y="164800"/>
                    <a:pt x="101311" y="163513"/>
                  </a:cubicBezTo>
                  <a:cubicBezTo>
                    <a:pt x="101311" y="163513"/>
                    <a:pt x="100012" y="163513"/>
                    <a:pt x="100012" y="163513"/>
                  </a:cubicBezTo>
                  <a:close/>
                  <a:moveTo>
                    <a:pt x="74915" y="163513"/>
                  </a:moveTo>
                  <a:cubicBezTo>
                    <a:pt x="74915" y="163513"/>
                    <a:pt x="74915" y="163513"/>
                    <a:pt x="50497" y="166159"/>
                  </a:cubicBezTo>
                  <a:cubicBezTo>
                    <a:pt x="49212" y="166159"/>
                    <a:pt x="49212" y="166159"/>
                    <a:pt x="49212" y="167482"/>
                  </a:cubicBezTo>
                  <a:cubicBezTo>
                    <a:pt x="49212" y="167482"/>
                    <a:pt x="49212" y="167482"/>
                    <a:pt x="49212" y="207169"/>
                  </a:cubicBezTo>
                  <a:cubicBezTo>
                    <a:pt x="49212" y="207169"/>
                    <a:pt x="49212" y="208492"/>
                    <a:pt x="50497" y="208492"/>
                  </a:cubicBezTo>
                  <a:cubicBezTo>
                    <a:pt x="50497" y="208492"/>
                    <a:pt x="50497" y="208492"/>
                    <a:pt x="74915" y="211138"/>
                  </a:cubicBezTo>
                  <a:cubicBezTo>
                    <a:pt x="74915" y="211138"/>
                    <a:pt x="76200" y="211138"/>
                    <a:pt x="76200" y="211138"/>
                  </a:cubicBezTo>
                  <a:cubicBezTo>
                    <a:pt x="76200" y="209815"/>
                    <a:pt x="76200" y="209815"/>
                    <a:pt x="76200" y="209815"/>
                  </a:cubicBezTo>
                  <a:lnTo>
                    <a:pt x="76200" y="164836"/>
                  </a:lnTo>
                  <a:cubicBezTo>
                    <a:pt x="76200" y="164836"/>
                    <a:pt x="76200" y="164836"/>
                    <a:pt x="76200" y="163513"/>
                  </a:cubicBezTo>
                  <a:cubicBezTo>
                    <a:pt x="76200" y="163513"/>
                    <a:pt x="74915" y="163513"/>
                    <a:pt x="74915" y="163513"/>
                  </a:cubicBezTo>
                  <a:close/>
                  <a:moveTo>
                    <a:pt x="288925" y="127000"/>
                  </a:moveTo>
                  <a:cubicBezTo>
                    <a:pt x="288925" y="128343"/>
                    <a:pt x="288925" y="128343"/>
                    <a:pt x="288925" y="129687"/>
                  </a:cubicBezTo>
                  <a:lnTo>
                    <a:pt x="288925" y="159238"/>
                  </a:lnTo>
                  <a:cubicBezTo>
                    <a:pt x="288925" y="159238"/>
                    <a:pt x="288925" y="160582"/>
                    <a:pt x="290195" y="160582"/>
                  </a:cubicBezTo>
                  <a:cubicBezTo>
                    <a:pt x="290195" y="160582"/>
                    <a:pt x="290195" y="160582"/>
                    <a:pt x="306705" y="161925"/>
                  </a:cubicBezTo>
                  <a:cubicBezTo>
                    <a:pt x="306705" y="161925"/>
                    <a:pt x="307975" y="161925"/>
                    <a:pt x="307975" y="161925"/>
                  </a:cubicBezTo>
                  <a:cubicBezTo>
                    <a:pt x="307975" y="160582"/>
                    <a:pt x="307975" y="160582"/>
                    <a:pt x="307975" y="160582"/>
                  </a:cubicBezTo>
                  <a:cubicBezTo>
                    <a:pt x="307975" y="160582"/>
                    <a:pt x="307975" y="160582"/>
                    <a:pt x="307975" y="132373"/>
                  </a:cubicBezTo>
                  <a:cubicBezTo>
                    <a:pt x="307975" y="131030"/>
                    <a:pt x="307975" y="129687"/>
                    <a:pt x="306705" y="129687"/>
                  </a:cubicBezTo>
                  <a:cubicBezTo>
                    <a:pt x="306705" y="129687"/>
                    <a:pt x="306705" y="129687"/>
                    <a:pt x="290195" y="127000"/>
                  </a:cubicBezTo>
                  <a:cubicBezTo>
                    <a:pt x="290195" y="127000"/>
                    <a:pt x="288925" y="127000"/>
                    <a:pt x="288925" y="127000"/>
                  </a:cubicBezTo>
                  <a:close/>
                  <a:moveTo>
                    <a:pt x="260350" y="123542"/>
                  </a:moveTo>
                  <a:cubicBezTo>
                    <a:pt x="260350" y="123542"/>
                    <a:pt x="260350" y="124846"/>
                    <a:pt x="260350" y="124846"/>
                  </a:cubicBezTo>
                  <a:cubicBezTo>
                    <a:pt x="260350" y="124846"/>
                    <a:pt x="260350" y="124846"/>
                    <a:pt x="260350" y="156143"/>
                  </a:cubicBezTo>
                  <a:cubicBezTo>
                    <a:pt x="260350" y="157447"/>
                    <a:pt x="260350" y="157447"/>
                    <a:pt x="261584" y="157447"/>
                  </a:cubicBezTo>
                  <a:cubicBezTo>
                    <a:pt x="261584" y="157447"/>
                    <a:pt x="261584" y="157447"/>
                    <a:pt x="280105" y="158751"/>
                  </a:cubicBezTo>
                  <a:cubicBezTo>
                    <a:pt x="280105" y="158751"/>
                    <a:pt x="281340" y="158751"/>
                    <a:pt x="281340" y="158751"/>
                  </a:cubicBezTo>
                  <a:cubicBezTo>
                    <a:pt x="281340" y="158751"/>
                    <a:pt x="282575" y="157447"/>
                    <a:pt x="282575" y="157447"/>
                  </a:cubicBezTo>
                  <a:lnTo>
                    <a:pt x="282575" y="127454"/>
                  </a:lnTo>
                  <a:cubicBezTo>
                    <a:pt x="282575" y="127454"/>
                    <a:pt x="281340" y="126150"/>
                    <a:pt x="280105" y="126150"/>
                  </a:cubicBezTo>
                  <a:cubicBezTo>
                    <a:pt x="280105" y="126150"/>
                    <a:pt x="280105" y="126150"/>
                    <a:pt x="261584" y="123542"/>
                  </a:cubicBezTo>
                  <a:cubicBezTo>
                    <a:pt x="261584" y="122238"/>
                    <a:pt x="261584" y="123542"/>
                    <a:pt x="260350" y="123542"/>
                  </a:cubicBezTo>
                  <a:close/>
                  <a:moveTo>
                    <a:pt x="29210" y="115590"/>
                  </a:moveTo>
                  <a:cubicBezTo>
                    <a:pt x="29210" y="115590"/>
                    <a:pt x="29210" y="115590"/>
                    <a:pt x="13970" y="120749"/>
                  </a:cubicBezTo>
                  <a:cubicBezTo>
                    <a:pt x="12700" y="120749"/>
                    <a:pt x="12700" y="122039"/>
                    <a:pt x="12700" y="122039"/>
                  </a:cubicBezTo>
                  <a:cubicBezTo>
                    <a:pt x="12700" y="122039"/>
                    <a:pt x="12700" y="122039"/>
                    <a:pt x="12700" y="154285"/>
                  </a:cubicBezTo>
                  <a:cubicBezTo>
                    <a:pt x="12700" y="154285"/>
                    <a:pt x="12700" y="155575"/>
                    <a:pt x="12700" y="155575"/>
                  </a:cubicBezTo>
                  <a:cubicBezTo>
                    <a:pt x="13970" y="155575"/>
                    <a:pt x="13970" y="155575"/>
                    <a:pt x="13970" y="155575"/>
                  </a:cubicBezTo>
                  <a:cubicBezTo>
                    <a:pt x="13970" y="155575"/>
                    <a:pt x="13970" y="155575"/>
                    <a:pt x="30480" y="152995"/>
                  </a:cubicBezTo>
                  <a:cubicBezTo>
                    <a:pt x="31750" y="152995"/>
                    <a:pt x="31750" y="152995"/>
                    <a:pt x="31750" y="151705"/>
                  </a:cubicBezTo>
                  <a:lnTo>
                    <a:pt x="31750" y="116880"/>
                  </a:lnTo>
                  <a:cubicBezTo>
                    <a:pt x="31750" y="115590"/>
                    <a:pt x="31750" y="115590"/>
                    <a:pt x="31750" y="115590"/>
                  </a:cubicBezTo>
                  <a:cubicBezTo>
                    <a:pt x="30480" y="114300"/>
                    <a:pt x="30480" y="114300"/>
                    <a:pt x="29210" y="115590"/>
                  </a:cubicBezTo>
                  <a:close/>
                  <a:moveTo>
                    <a:pt x="158162" y="104775"/>
                  </a:moveTo>
                  <a:cubicBezTo>
                    <a:pt x="156868" y="104775"/>
                    <a:pt x="156868" y="104775"/>
                    <a:pt x="156868" y="106098"/>
                  </a:cubicBezTo>
                  <a:cubicBezTo>
                    <a:pt x="155575" y="106098"/>
                    <a:pt x="155575" y="106098"/>
                    <a:pt x="155575" y="107421"/>
                  </a:cubicBezTo>
                  <a:cubicBezTo>
                    <a:pt x="155575" y="107421"/>
                    <a:pt x="155575" y="107421"/>
                    <a:pt x="155575" y="147108"/>
                  </a:cubicBezTo>
                  <a:cubicBezTo>
                    <a:pt x="155575" y="148431"/>
                    <a:pt x="156868" y="149754"/>
                    <a:pt x="156868" y="149754"/>
                  </a:cubicBezTo>
                  <a:cubicBezTo>
                    <a:pt x="156868" y="149754"/>
                    <a:pt x="156868" y="149754"/>
                    <a:pt x="189206" y="152400"/>
                  </a:cubicBezTo>
                  <a:cubicBezTo>
                    <a:pt x="189206" y="152400"/>
                    <a:pt x="189206" y="152400"/>
                    <a:pt x="190500" y="151077"/>
                  </a:cubicBezTo>
                  <a:cubicBezTo>
                    <a:pt x="190500" y="151077"/>
                    <a:pt x="190500" y="151077"/>
                    <a:pt x="190500" y="149754"/>
                  </a:cubicBezTo>
                  <a:lnTo>
                    <a:pt x="190500" y="112712"/>
                  </a:lnTo>
                  <a:cubicBezTo>
                    <a:pt x="190500" y="111390"/>
                    <a:pt x="190500" y="110067"/>
                    <a:pt x="189206" y="110067"/>
                  </a:cubicBezTo>
                  <a:cubicBezTo>
                    <a:pt x="189206" y="110067"/>
                    <a:pt x="189206" y="110067"/>
                    <a:pt x="158162" y="104775"/>
                  </a:cubicBezTo>
                  <a:close/>
                  <a:moveTo>
                    <a:pt x="74915" y="99735"/>
                  </a:moveTo>
                  <a:cubicBezTo>
                    <a:pt x="74915" y="99735"/>
                    <a:pt x="74915" y="99735"/>
                    <a:pt x="50497" y="107593"/>
                  </a:cubicBezTo>
                  <a:cubicBezTo>
                    <a:pt x="49212" y="107593"/>
                    <a:pt x="49212" y="108903"/>
                    <a:pt x="49212" y="110212"/>
                  </a:cubicBezTo>
                  <a:cubicBezTo>
                    <a:pt x="49212" y="110212"/>
                    <a:pt x="49212" y="110212"/>
                    <a:pt x="49212" y="148194"/>
                  </a:cubicBezTo>
                  <a:cubicBezTo>
                    <a:pt x="49212" y="149503"/>
                    <a:pt x="49212" y="149503"/>
                    <a:pt x="49212" y="149503"/>
                  </a:cubicBezTo>
                  <a:cubicBezTo>
                    <a:pt x="50497" y="150813"/>
                    <a:pt x="50497" y="150813"/>
                    <a:pt x="50497" y="150813"/>
                  </a:cubicBezTo>
                  <a:cubicBezTo>
                    <a:pt x="50497" y="150813"/>
                    <a:pt x="50497" y="150813"/>
                    <a:pt x="74915" y="145574"/>
                  </a:cubicBezTo>
                  <a:cubicBezTo>
                    <a:pt x="76200" y="145574"/>
                    <a:pt x="76200" y="145574"/>
                    <a:pt x="76200" y="144264"/>
                  </a:cubicBezTo>
                  <a:cubicBezTo>
                    <a:pt x="76200" y="144264"/>
                    <a:pt x="76200" y="144264"/>
                    <a:pt x="76200" y="101044"/>
                  </a:cubicBezTo>
                  <a:cubicBezTo>
                    <a:pt x="76200" y="99735"/>
                    <a:pt x="76200" y="99735"/>
                    <a:pt x="76200" y="99735"/>
                  </a:cubicBezTo>
                  <a:cubicBezTo>
                    <a:pt x="74915" y="98425"/>
                    <a:pt x="74915" y="98425"/>
                    <a:pt x="74915" y="99735"/>
                  </a:cubicBezTo>
                  <a:close/>
                  <a:moveTo>
                    <a:pt x="215322" y="98425"/>
                  </a:moveTo>
                  <a:cubicBezTo>
                    <a:pt x="215322" y="98425"/>
                    <a:pt x="214024" y="98425"/>
                    <a:pt x="214024" y="99695"/>
                  </a:cubicBezTo>
                  <a:cubicBezTo>
                    <a:pt x="214024" y="99695"/>
                    <a:pt x="212725" y="99695"/>
                    <a:pt x="212725" y="100965"/>
                  </a:cubicBezTo>
                  <a:cubicBezTo>
                    <a:pt x="212725" y="100965"/>
                    <a:pt x="212725" y="100965"/>
                    <a:pt x="212725" y="151765"/>
                  </a:cubicBezTo>
                  <a:cubicBezTo>
                    <a:pt x="212725" y="153035"/>
                    <a:pt x="214024" y="153035"/>
                    <a:pt x="215322" y="153035"/>
                  </a:cubicBezTo>
                  <a:cubicBezTo>
                    <a:pt x="215322" y="153035"/>
                    <a:pt x="215322" y="153035"/>
                    <a:pt x="238702" y="155575"/>
                  </a:cubicBezTo>
                  <a:cubicBezTo>
                    <a:pt x="238702" y="155575"/>
                    <a:pt x="238702" y="155575"/>
                    <a:pt x="240001" y="155575"/>
                  </a:cubicBezTo>
                  <a:cubicBezTo>
                    <a:pt x="240001" y="155575"/>
                    <a:pt x="240001" y="155575"/>
                    <a:pt x="241300" y="155575"/>
                  </a:cubicBezTo>
                  <a:cubicBezTo>
                    <a:pt x="241300" y="154305"/>
                    <a:pt x="241300" y="154305"/>
                    <a:pt x="241300" y="153035"/>
                  </a:cubicBezTo>
                  <a:lnTo>
                    <a:pt x="241300" y="106045"/>
                  </a:lnTo>
                  <a:cubicBezTo>
                    <a:pt x="241300" y="104775"/>
                    <a:pt x="241300" y="103505"/>
                    <a:pt x="240001" y="103505"/>
                  </a:cubicBezTo>
                  <a:cubicBezTo>
                    <a:pt x="240001" y="103505"/>
                    <a:pt x="240001" y="103505"/>
                    <a:pt x="215322" y="98425"/>
                  </a:cubicBezTo>
                  <a:close/>
                  <a:moveTo>
                    <a:pt x="101311" y="96838"/>
                  </a:moveTo>
                  <a:cubicBezTo>
                    <a:pt x="101311" y="96838"/>
                    <a:pt x="101311" y="96838"/>
                    <a:pt x="100012" y="98108"/>
                  </a:cubicBezTo>
                  <a:cubicBezTo>
                    <a:pt x="100012" y="98108"/>
                    <a:pt x="100012" y="98108"/>
                    <a:pt x="100012" y="99378"/>
                  </a:cubicBezTo>
                  <a:cubicBezTo>
                    <a:pt x="100012" y="99378"/>
                    <a:pt x="100012" y="99378"/>
                    <a:pt x="100012" y="142558"/>
                  </a:cubicBezTo>
                  <a:cubicBezTo>
                    <a:pt x="100012" y="143828"/>
                    <a:pt x="100012" y="143828"/>
                    <a:pt x="101311" y="143828"/>
                  </a:cubicBezTo>
                  <a:cubicBezTo>
                    <a:pt x="101311" y="143828"/>
                    <a:pt x="101311" y="143828"/>
                    <a:pt x="140277" y="147638"/>
                  </a:cubicBezTo>
                  <a:cubicBezTo>
                    <a:pt x="141576" y="147638"/>
                    <a:pt x="141576" y="147638"/>
                    <a:pt x="141576" y="146368"/>
                  </a:cubicBezTo>
                  <a:cubicBezTo>
                    <a:pt x="141576" y="146368"/>
                    <a:pt x="142875" y="146368"/>
                    <a:pt x="142875" y="145098"/>
                  </a:cubicBezTo>
                  <a:lnTo>
                    <a:pt x="142875" y="105728"/>
                  </a:lnTo>
                  <a:cubicBezTo>
                    <a:pt x="142875" y="104458"/>
                    <a:pt x="141576" y="103188"/>
                    <a:pt x="140277" y="103188"/>
                  </a:cubicBezTo>
                  <a:cubicBezTo>
                    <a:pt x="140277" y="103188"/>
                    <a:pt x="140277" y="103188"/>
                    <a:pt x="101311" y="96838"/>
                  </a:cubicBezTo>
                  <a:close/>
                  <a:moveTo>
                    <a:pt x="288925" y="84138"/>
                  </a:moveTo>
                  <a:cubicBezTo>
                    <a:pt x="288925" y="85442"/>
                    <a:pt x="288925" y="85442"/>
                    <a:pt x="288925" y="85442"/>
                  </a:cubicBezTo>
                  <a:lnTo>
                    <a:pt x="288925" y="115435"/>
                  </a:lnTo>
                  <a:cubicBezTo>
                    <a:pt x="288925" y="115435"/>
                    <a:pt x="288925" y="116739"/>
                    <a:pt x="290195" y="116739"/>
                  </a:cubicBezTo>
                  <a:cubicBezTo>
                    <a:pt x="290195" y="116739"/>
                    <a:pt x="290195" y="116739"/>
                    <a:pt x="305435" y="120651"/>
                  </a:cubicBezTo>
                  <a:cubicBezTo>
                    <a:pt x="306705" y="120651"/>
                    <a:pt x="306705" y="120651"/>
                    <a:pt x="306705" y="120651"/>
                  </a:cubicBezTo>
                  <a:cubicBezTo>
                    <a:pt x="306705" y="120651"/>
                    <a:pt x="306705" y="119347"/>
                    <a:pt x="307975" y="119347"/>
                  </a:cubicBezTo>
                  <a:cubicBezTo>
                    <a:pt x="307975" y="119347"/>
                    <a:pt x="307975" y="119347"/>
                    <a:pt x="307975" y="118043"/>
                  </a:cubicBezTo>
                  <a:cubicBezTo>
                    <a:pt x="307975" y="118043"/>
                    <a:pt x="307975" y="118043"/>
                    <a:pt x="307975" y="90658"/>
                  </a:cubicBezTo>
                  <a:cubicBezTo>
                    <a:pt x="307975" y="90658"/>
                    <a:pt x="307975" y="89354"/>
                    <a:pt x="306705" y="89354"/>
                  </a:cubicBezTo>
                  <a:cubicBezTo>
                    <a:pt x="306705" y="89354"/>
                    <a:pt x="306705" y="89354"/>
                    <a:pt x="290195" y="84138"/>
                  </a:cubicBezTo>
                  <a:cubicBezTo>
                    <a:pt x="290195" y="84138"/>
                    <a:pt x="288925" y="84138"/>
                    <a:pt x="288925" y="84138"/>
                  </a:cubicBezTo>
                  <a:close/>
                  <a:moveTo>
                    <a:pt x="260350" y="77788"/>
                  </a:moveTo>
                  <a:cubicBezTo>
                    <a:pt x="260350" y="77788"/>
                    <a:pt x="260350" y="79058"/>
                    <a:pt x="260350" y="79058"/>
                  </a:cubicBezTo>
                  <a:cubicBezTo>
                    <a:pt x="260350" y="79058"/>
                    <a:pt x="260350" y="79058"/>
                    <a:pt x="260350" y="109538"/>
                  </a:cubicBezTo>
                  <a:cubicBezTo>
                    <a:pt x="260350" y="110808"/>
                    <a:pt x="260350" y="110808"/>
                    <a:pt x="261584" y="110808"/>
                  </a:cubicBezTo>
                  <a:cubicBezTo>
                    <a:pt x="261584" y="110808"/>
                    <a:pt x="261584" y="110808"/>
                    <a:pt x="280105" y="115888"/>
                  </a:cubicBezTo>
                  <a:cubicBezTo>
                    <a:pt x="280105" y="115888"/>
                    <a:pt x="281340" y="114618"/>
                    <a:pt x="281340" y="114618"/>
                  </a:cubicBezTo>
                  <a:cubicBezTo>
                    <a:pt x="281340" y="114618"/>
                    <a:pt x="282575" y="114618"/>
                    <a:pt x="282575" y="113348"/>
                  </a:cubicBezTo>
                  <a:cubicBezTo>
                    <a:pt x="282575" y="113348"/>
                    <a:pt x="282575" y="113348"/>
                    <a:pt x="282575" y="85408"/>
                  </a:cubicBezTo>
                  <a:cubicBezTo>
                    <a:pt x="282575" y="84138"/>
                    <a:pt x="281340" y="82868"/>
                    <a:pt x="281340" y="82868"/>
                  </a:cubicBezTo>
                  <a:cubicBezTo>
                    <a:pt x="281340" y="82868"/>
                    <a:pt x="281340" y="82868"/>
                    <a:pt x="262819" y="77788"/>
                  </a:cubicBezTo>
                  <a:cubicBezTo>
                    <a:pt x="261584" y="77788"/>
                    <a:pt x="261584" y="77788"/>
                    <a:pt x="260350" y="77788"/>
                  </a:cubicBezTo>
                  <a:close/>
                  <a:moveTo>
                    <a:pt x="29210" y="63500"/>
                  </a:moveTo>
                  <a:cubicBezTo>
                    <a:pt x="29210" y="63500"/>
                    <a:pt x="29210" y="63500"/>
                    <a:pt x="12700" y="73731"/>
                  </a:cubicBezTo>
                  <a:cubicBezTo>
                    <a:pt x="12700" y="73731"/>
                    <a:pt x="12700" y="75009"/>
                    <a:pt x="12700" y="75009"/>
                  </a:cubicBezTo>
                  <a:cubicBezTo>
                    <a:pt x="12700" y="75009"/>
                    <a:pt x="12700" y="75009"/>
                    <a:pt x="12700" y="106980"/>
                  </a:cubicBezTo>
                  <a:cubicBezTo>
                    <a:pt x="12700" y="108259"/>
                    <a:pt x="12700" y="108259"/>
                    <a:pt x="12700" y="108259"/>
                  </a:cubicBezTo>
                  <a:cubicBezTo>
                    <a:pt x="13970" y="108259"/>
                    <a:pt x="13970" y="109538"/>
                    <a:pt x="13970" y="109538"/>
                  </a:cubicBezTo>
                  <a:cubicBezTo>
                    <a:pt x="13970" y="109538"/>
                    <a:pt x="15240" y="108259"/>
                    <a:pt x="15240" y="108259"/>
                  </a:cubicBezTo>
                  <a:cubicBezTo>
                    <a:pt x="15240" y="108259"/>
                    <a:pt x="15240" y="108259"/>
                    <a:pt x="31750" y="101865"/>
                  </a:cubicBezTo>
                  <a:cubicBezTo>
                    <a:pt x="31750" y="101865"/>
                    <a:pt x="31750" y="100586"/>
                    <a:pt x="31750" y="99307"/>
                  </a:cubicBezTo>
                  <a:lnTo>
                    <a:pt x="31750" y="66058"/>
                  </a:lnTo>
                  <a:cubicBezTo>
                    <a:pt x="31750" y="64779"/>
                    <a:pt x="31750" y="64779"/>
                    <a:pt x="31750" y="63500"/>
                  </a:cubicBezTo>
                  <a:cubicBezTo>
                    <a:pt x="30480" y="63500"/>
                    <a:pt x="30480" y="63500"/>
                    <a:pt x="29210" y="63500"/>
                  </a:cubicBezTo>
                  <a:close/>
                  <a:moveTo>
                    <a:pt x="156868" y="47625"/>
                  </a:moveTo>
                  <a:cubicBezTo>
                    <a:pt x="155575" y="47625"/>
                    <a:pt x="155575" y="48920"/>
                    <a:pt x="155575" y="48920"/>
                  </a:cubicBezTo>
                  <a:cubicBezTo>
                    <a:pt x="155575" y="48920"/>
                    <a:pt x="155575" y="48920"/>
                    <a:pt x="155575" y="89067"/>
                  </a:cubicBezTo>
                  <a:cubicBezTo>
                    <a:pt x="155575" y="89067"/>
                    <a:pt x="156868" y="90363"/>
                    <a:pt x="156868" y="90363"/>
                  </a:cubicBezTo>
                  <a:cubicBezTo>
                    <a:pt x="156868" y="90363"/>
                    <a:pt x="156868" y="90363"/>
                    <a:pt x="187913" y="96838"/>
                  </a:cubicBezTo>
                  <a:cubicBezTo>
                    <a:pt x="187913" y="96838"/>
                    <a:pt x="189206" y="96838"/>
                    <a:pt x="189206" y="96838"/>
                  </a:cubicBezTo>
                  <a:cubicBezTo>
                    <a:pt x="189206" y="96838"/>
                    <a:pt x="189206" y="96838"/>
                    <a:pt x="190500" y="96838"/>
                  </a:cubicBezTo>
                  <a:cubicBezTo>
                    <a:pt x="190500" y="95543"/>
                    <a:pt x="190500" y="95543"/>
                    <a:pt x="190500" y="95543"/>
                  </a:cubicBezTo>
                  <a:cubicBezTo>
                    <a:pt x="190500" y="95543"/>
                    <a:pt x="190500" y="95543"/>
                    <a:pt x="190500" y="57986"/>
                  </a:cubicBezTo>
                  <a:cubicBezTo>
                    <a:pt x="190500" y="56691"/>
                    <a:pt x="190500" y="56691"/>
                    <a:pt x="189206" y="56691"/>
                  </a:cubicBezTo>
                  <a:cubicBezTo>
                    <a:pt x="189206" y="56691"/>
                    <a:pt x="189206" y="56691"/>
                    <a:pt x="158162" y="47625"/>
                  </a:cubicBezTo>
                  <a:cubicBezTo>
                    <a:pt x="156868" y="47625"/>
                    <a:pt x="156868" y="47625"/>
                    <a:pt x="156868" y="47625"/>
                  </a:cubicBezTo>
                  <a:close/>
                  <a:moveTo>
                    <a:pt x="73629" y="34925"/>
                  </a:moveTo>
                  <a:cubicBezTo>
                    <a:pt x="73629" y="34925"/>
                    <a:pt x="73629" y="34925"/>
                    <a:pt x="49212" y="50511"/>
                  </a:cubicBezTo>
                  <a:cubicBezTo>
                    <a:pt x="49212" y="50511"/>
                    <a:pt x="49212" y="50511"/>
                    <a:pt x="49212" y="51810"/>
                  </a:cubicBezTo>
                  <a:cubicBezTo>
                    <a:pt x="49212" y="51810"/>
                    <a:pt x="49212" y="51810"/>
                    <a:pt x="49212" y="90776"/>
                  </a:cubicBezTo>
                  <a:cubicBezTo>
                    <a:pt x="49212" y="90776"/>
                    <a:pt x="49212" y="92075"/>
                    <a:pt x="49212" y="92075"/>
                  </a:cubicBezTo>
                  <a:cubicBezTo>
                    <a:pt x="50497" y="92075"/>
                    <a:pt x="50497" y="92075"/>
                    <a:pt x="50497" y="92075"/>
                  </a:cubicBezTo>
                  <a:cubicBezTo>
                    <a:pt x="50497" y="92075"/>
                    <a:pt x="51782" y="92075"/>
                    <a:pt x="51782" y="92075"/>
                  </a:cubicBezTo>
                  <a:cubicBezTo>
                    <a:pt x="51782" y="92075"/>
                    <a:pt x="51782" y="92075"/>
                    <a:pt x="76200" y="81684"/>
                  </a:cubicBezTo>
                  <a:cubicBezTo>
                    <a:pt x="76200" y="80385"/>
                    <a:pt x="76200" y="80385"/>
                    <a:pt x="76200" y="79086"/>
                  </a:cubicBezTo>
                  <a:lnTo>
                    <a:pt x="76200" y="36224"/>
                  </a:lnTo>
                  <a:cubicBezTo>
                    <a:pt x="76200" y="36224"/>
                    <a:pt x="76200" y="34925"/>
                    <a:pt x="76200" y="34925"/>
                  </a:cubicBezTo>
                  <a:cubicBezTo>
                    <a:pt x="74915" y="34925"/>
                    <a:pt x="74915" y="34925"/>
                    <a:pt x="73629" y="34925"/>
                  </a:cubicBezTo>
                  <a:close/>
                  <a:moveTo>
                    <a:pt x="100012" y="30163"/>
                  </a:moveTo>
                  <a:cubicBezTo>
                    <a:pt x="100012" y="31455"/>
                    <a:pt x="100012" y="31455"/>
                    <a:pt x="100012" y="32747"/>
                  </a:cubicBezTo>
                  <a:cubicBezTo>
                    <a:pt x="100012" y="32747"/>
                    <a:pt x="100012" y="32747"/>
                    <a:pt x="100012" y="76681"/>
                  </a:cubicBezTo>
                  <a:cubicBezTo>
                    <a:pt x="100012" y="76681"/>
                    <a:pt x="100012" y="77973"/>
                    <a:pt x="101311" y="77973"/>
                  </a:cubicBezTo>
                  <a:cubicBezTo>
                    <a:pt x="101311" y="77973"/>
                    <a:pt x="101311" y="77973"/>
                    <a:pt x="140277" y="85726"/>
                  </a:cubicBezTo>
                  <a:cubicBezTo>
                    <a:pt x="140277" y="85726"/>
                    <a:pt x="141576" y="85726"/>
                    <a:pt x="141576" y="85726"/>
                  </a:cubicBezTo>
                  <a:cubicBezTo>
                    <a:pt x="141576" y="85726"/>
                    <a:pt x="142875" y="84434"/>
                    <a:pt x="142875" y="84434"/>
                  </a:cubicBezTo>
                  <a:lnTo>
                    <a:pt x="142875" y="43085"/>
                  </a:lnTo>
                  <a:cubicBezTo>
                    <a:pt x="142875" y="43085"/>
                    <a:pt x="141576" y="41792"/>
                    <a:pt x="141576" y="41792"/>
                  </a:cubicBezTo>
                  <a:cubicBezTo>
                    <a:pt x="141576" y="41792"/>
                    <a:pt x="141576" y="41792"/>
                    <a:pt x="102610" y="30163"/>
                  </a:cubicBezTo>
                  <a:cubicBezTo>
                    <a:pt x="101311" y="30163"/>
                    <a:pt x="101311" y="30163"/>
                    <a:pt x="100012" y="30163"/>
                  </a:cubicBezTo>
                  <a:close/>
                  <a:moveTo>
                    <a:pt x="87846" y="0"/>
                  </a:moveTo>
                  <a:cubicBezTo>
                    <a:pt x="89138" y="0"/>
                    <a:pt x="90430" y="0"/>
                    <a:pt x="90430" y="0"/>
                  </a:cubicBezTo>
                  <a:cubicBezTo>
                    <a:pt x="90430" y="0"/>
                    <a:pt x="90430" y="0"/>
                    <a:pt x="204113" y="37667"/>
                  </a:cubicBezTo>
                  <a:cubicBezTo>
                    <a:pt x="206696" y="38966"/>
                    <a:pt x="207988" y="40265"/>
                    <a:pt x="207988" y="42863"/>
                  </a:cubicBezTo>
                  <a:cubicBezTo>
                    <a:pt x="207988" y="42863"/>
                    <a:pt x="207988" y="42863"/>
                    <a:pt x="207988" y="70139"/>
                  </a:cubicBezTo>
                  <a:cubicBezTo>
                    <a:pt x="207988" y="70139"/>
                    <a:pt x="207988" y="70139"/>
                    <a:pt x="248036" y="54552"/>
                  </a:cubicBezTo>
                  <a:cubicBezTo>
                    <a:pt x="248036" y="54552"/>
                    <a:pt x="249328" y="53253"/>
                    <a:pt x="250619" y="53253"/>
                  </a:cubicBezTo>
                  <a:cubicBezTo>
                    <a:pt x="251911" y="53253"/>
                    <a:pt x="251911" y="53253"/>
                    <a:pt x="251911" y="53253"/>
                  </a:cubicBezTo>
                  <a:cubicBezTo>
                    <a:pt x="251911" y="53253"/>
                    <a:pt x="251911" y="53253"/>
                    <a:pt x="315213" y="74035"/>
                  </a:cubicBezTo>
                  <a:cubicBezTo>
                    <a:pt x="317796" y="75334"/>
                    <a:pt x="319088" y="77932"/>
                    <a:pt x="319088" y="80530"/>
                  </a:cubicBezTo>
                  <a:cubicBezTo>
                    <a:pt x="319088" y="80530"/>
                    <a:pt x="319088" y="80530"/>
                    <a:pt x="319088" y="266267"/>
                  </a:cubicBezTo>
                  <a:cubicBezTo>
                    <a:pt x="319088" y="268865"/>
                    <a:pt x="317796" y="271463"/>
                    <a:pt x="315213" y="271463"/>
                  </a:cubicBezTo>
                  <a:cubicBezTo>
                    <a:pt x="315213" y="271463"/>
                    <a:pt x="315213" y="271463"/>
                    <a:pt x="251911" y="287049"/>
                  </a:cubicBezTo>
                  <a:cubicBezTo>
                    <a:pt x="251911" y="287049"/>
                    <a:pt x="251911" y="287049"/>
                    <a:pt x="204113" y="300038"/>
                  </a:cubicBezTo>
                  <a:cubicBezTo>
                    <a:pt x="204113" y="300038"/>
                    <a:pt x="204113" y="300038"/>
                    <a:pt x="89138" y="328613"/>
                  </a:cubicBezTo>
                  <a:cubicBezTo>
                    <a:pt x="89138" y="328613"/>
                    <a:pt x="89138" y="328613"/>
                    <a:pt x="87846" y="328613"/>
                  </a:cubicBezTo>
                  <a:cubicBezTo>
                    <a:pt x="86554" y="328613"/>
                    <a:pt x="85262" y="328613"/>
                    <a:pt x="85262" y="328613"/>
                  </a:cubicBezTo>
                  <a:cubicBezTo>
                    <a:pt x="85262" y="328613"/>
                    <a:pt x="85262" y="328613"/>
                    <a:pt x="2583" y="281854"/>
                  </a:cubicBezTo>
                  <a:cubicBezTo>
                    <a:pt x="0" y="281854"/>
                    <a:pt x="0" y="279256"/>
                    <a:pt x="0" y="277957"/>
                  </a:cubicBezTo>
                  <a:cubicBezTo>
                    <a:pt x="0" y="277957"/>
                    <a:pt x="0" y="277957"/>
                    <a:pt x="0" y="64943"/>
                  </a:cubicBezTo>
                  <a:cubicBezTo>
                    <a:pt x="0" y="63644"/>
                    <a:pt x="0" y="62346"/>
                    <a:pt x="1292" y="61047"/>
                  </a:cubicBezTo>
                  <a:cubicBezTo>
                    <a:pt x="1292" y="61047"/>
                    <a:pt x="1292" y="61047"/>
                    <a:pt x="85262" y="1299"/>
                  </a:cubicBezTo>
                  <a:cubicBezTo>
                    <a:pt x="85262" y="1299"/>
                    <a:pt x="86554" y="0"/>
                    <a:pt x="8784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PA_库_组合 28"/>
          <p:cNvGrpSpPr/>
          <p:nvPr/>
        </p:nvGrpSpPr>
        <p:grpSpPr>
          <a:xfrm>
            <a:off x="7332215" y="2575817"/>
            <a:ext cx="2064385" cy="2097405"/>
            <a:chOff x="7332215" y="2575817"/>
            <a:chExt cx="2064385" cy="2097405"/>
          </a:xfrm>
        </p:grpSpPr>
        <p:sp>
          <p:nvSpPr>
            <p:cNvPr id="8" name="圆角矩形 5"/>
            <p:cNvSpPr/>
            <p:nvPr/>
          </p:nvSpPr>
          <p:spPr>
            <a:xfrm>
              <a:off x="7367775" y="3394332"/>
              <a:ext cx="1939925" cy="76200"/>
            </a:xfrm>
            <a:prstGeom prst="round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矩形 10"/>
            <p:cNvSpPr/>
            <p:nvPr/>
          </p:nvSpPr>
          <p:spPr>
            <a:xfrm>
              <a:off x="7332215" y="4026792"/>
              <a:ext cx="2064385" cy="64643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29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个项目县</a:t>
              </a:r>
            </a:p>
          </p:txBody>
        </p:sp>
        <p:sp>
          <p:nvSpPr>
            <p:cNvPr id="18" name="任意多边形 60"/>
            <p:cNvSpPr/>
            <p:nvPr/>
          </p:nvSpPr>
          <p:spPr>
            <a:xfrm>
              <a:off x="8138215" y="2575817"/>
              <a:ext cx="427913" cy="432048"/>
            </a:xfrm>
            <a:custGeom>
              <a:avLst/>
              <a:gdLst>
                <a:gd name="connsiteX0" fmla="*/ 270286 w 328613"/>
                <a:gd name="connsiteY0" fmla="*/ 234950 h 331788"/>
                <a:gd name="connsiteX1" fmla="*/ 288209 w 328613"/>
                <a:gd name="connsiteY1" fmla="*/ 234950 h 331788"/>
                <a:gd name="connsiteX2" fmla="*/ 298451 w 328613"/>
                <a:gd name="connsiteY2" fmla="*/ 246716 h 331788"/>
                <a:gd name="connsiteX3" fmla="*/ 288209 w 328613"/>
                <a:gd name="connsiteY3" fmla="*/ 257175 h 331788"/>
                <a:gd name="connsiteX4" fmla="*/ 270286 w 328613"/>
                <a:gd name="connsiteY4" fmla="*/ 257175 h 331788"/>
                <a:gd name="connsiteX5" fmla="*/ 258763 w 328613"/>
                <a:gd name="connsiteY5" fmla="*/ 246716 h 331788"/>
                <a:gd name="connsiteX6" fmla="*/ 270286 w 328613"/>
                <a:gd name="connsiteY6" fmla="*/ 234950 h 331788"/>
                <a:gd name="connsiteX7" fmla="*/ 45167 w 328613"/>
                <a:gd name="connsiteY7" fmla="*/ 234950 h 331788"/>
                <a:gd name="connsiteX8" fmla="*/ 63090 w 328613"/>
                <a:gd name="connsiteY8" fmla="*/ 234950 h 331788"/>
                <a:gd name="connsiteX9" fmla="*/ 74613 w 328613"/>
                <a:gd name="connsiteY9" fmla="*/ 246716 h 331788"/>
                <a:gd name="connsiteX10" fmla="*/ 63090 w 328613"/>
                <a:gd name="connsiteY10" fmla="*/ 257175 h 331788"/>
                <a:gd name="connsiteX11" fmla="*/ 45167 w 328613"/>
                <a:gd name="connsiteY11" fmla="*/ 257175 h 331788"/>
                <a:gd name="connsiteX12" fmla="*/ 34925 w 328613"/>
                <a:gd name="connsiteY12" fmla="*/ 246716 h 331788"/>
                <a:gd name="connsiteX13" fmla="*/ 45167 w 328613"/>
                <a:gd name="connsiteY13" fmla="*/ 234950 h 331788"/>
                <a:gd name="connsiteX14" fmla="*/ 184561 w 328613"/>
                <a:gd name="connsiteY14" fmla="*/ 217488 h 331788"/>
                <a:gd name="connsiteX15" fmla="*/ 202484 w 328613"/>
                <a:gd name="connsiteY15" fmla="*/ 217488 h 331788"/>
                <a:gd name="connsiteX16" fmla="*/ 212726 w 328613"/>
                <a:gd name="connsiteY16" fmla="*/ 229254 h 331788"/>
                <a:gd name="connsiteX17" fmla="*/ 202484 w 328613"/>
                <a:gd name="connsiteY17" fmla="*/ 239713 h 331788"/>
                <a:gd name="connsiteX18" fmla="*/ 184561 w 328613"/>
                <a:gd name="connsiteY18" fmla="*/ 239713 h 331788"/>
                <a:gd name="connsiteX19" fmla="*/ 173038 w 328613"/>
                <a:gd name="connsiteY19" fmla="*/ 229254 h 331788"/>
                <a:gd name="connsiteX20" fmla="*/ 184561 w 328613"/>
                <a:gd name="connsiteY20" fmla="*/ 217488 h 331788"/>
                <a:gd name="connsiteX21" fmla="*/ 130585 w 328613"/>
                <a:gd name="connsiteY21" fmla="*/ 217488 h 331788"/>
                <a:gd name="connsiteX22" fmla="*/ 148509 w 328613"/>
                <a:gd name="connsiteY22" fmla="*/ 217488 h 331788"/>
                <a:gd name="connsiteX23" fmla="*/ 158751 w 328613"/>
                <a:gd name="connsiteY23" fmla="*/ 229254 h 331788"/>
                <a:gd name="connsiteX24" fmla="*/ 148509 w 328613"/>
                <a:gd name="connsiteY24" fmla="*/ 239713 h 331788"/>
                <a:gd name="connsiteX25" fmla="*/ 130585 w 328613"/>
                <a:gd name="connsiteY25" fmla="*/ 239713 h 331788"/>
                <a:gd name="connsiteX26" fmla="*/ 119063 w 328613"/>
                <a:gd name="connsiteY26" fmla="*/ 229254 h 331788"/>
                <a:gd name="connsiteX27" fmla="*/ 130585 w 328613"/>
                <a:gd name="connsiteY27" fmla="*/ 217488 h 331788"/>
                <a:gd name="connsiteX28" fmla="*/ 270286 w 328613"/>
                <a:gd name="connsiteY28" fmla="*/ 200025 h 331788"/>
                <a:gd name="connsiteX29" fmla="*/ 288209 w 328613"/>
                <a:gd name="connsiteY29" fmla="*/ 200025 h 331788"/>
                <a:gd name="connsiteX30" fmla="*/ 298451 w 328613"/>
                <a:gd name="connsiteY30" fmla="*/ 210951 h 331788"/>
                <a:gd name="connsiteX31" fmla="*/ 288209 w 328613"/>
                <a:gd name="connsiteY31" fmla="*/ 220663 h 331788"/>
                <a:gd name="connsiteX32" fmla="*/ 270286 w 328613"/>
                <a:gd name="connsiteY32" fmla="*/ 220663 h 331788"/>
                <a:gd name="connsiteX33" fmla="*/ 258763 w 328613"/>
                <a:gd name="connsiteY33" fmla="*/ 210951 h 331788"/>
                <a:gd name="connsiteX34" fmla="*/ 270286 w 328613"/>
                <a:gd name="connsiteY34" fmla="*/ 200025 h 331788"/>
                <a:gd name="connsiteX35" fmla="*/ 45167 w 328613"/>
                <a:gd name="connsiteY35" fmla="*/ 200025 h 331788"/>
                <a:gd name="connsiteX36" fmla="*/ 63090 w 328613"/>
                <a:gd name="connsiteY36" fmla="*/ 200025 h 331788"/>
                <a:gd name="connsiteX37" fmla="*/ 74613 w 328613"/>
                <a:gd name="connsiteY37" fmla="*/ 210951 h 331788"/>
                <a:gd name="connsiteX38" fmla="*/ 63090 w 328613"/>
                <a:gd name="connsiteY38" fmla="*/ 220663 h 331788"/>
                <a:gd name="connsiteX39" fmla="*/ 45167 w 328613"/>
                <a:gd name="connsiteY39" fmla="*/ 220663 h 331788"/>
                <a:gd name="connsiteX40" fmla="*/ 34925 w 328613"/>
                <a:gd name="connsiteY40" fmla="*/ 210951 h 331788"/>
                <a:gd name="connsiteX41" fmla="*/ 45167 w 328613"/>
                <a:gd name="connsiteY41" fmla="*/ 200025 h 331788"/>
                <a:gd name="connsiteX42" fmla="*/ 184561 w 328613"/>
                <a:gd name="connsiteY42" fmla="*/ 180975 h 331788"/>
                <a:gd name="connsiteX43" fmla="*/ 202484 w 328613"/>
                <a:gd name="connsiteY43" fmla="*/ 180975 h 331788"/>
                <a:gd name="connsiteX44" fmla="*/ 212726 w 328613"/>
                <a:gd name="connsiteY44" fmla="*/ 192741 h 331788"/>
                <a:gd name="connsiteX45" fmla="*/ 202484 w 328613"/>
                <a:gd name="connsiteY45" fmla="*/ 203200 h 331788"/>
                <a:gd name="connsiteX46" fmla="*/ 184561 w 328613"/>
                <a:gd name="connsiteY46" fmla="*/ 203200 h 331788"/>
                <a:gd name="connsiteX47" fmla="*/ 173038 w 328613"/>
                <a:gd name="connsiteY47" fmla="*/ 192741 h 331788"/>
                <a:gd name="connsiteX48" fmla="*/ 184561 w 328613"/>
                <a:gd name="connsiteY48" fmla="*/ 180975 h 331788"/>
                <a:gd name="connsiteX49" fmla="*/ 130585 w 328613"/>
                <a:gd name="connsiteY49" fmla="*/ 180975 h 331788"/>
                <a:gd name="connsiteX50" fmla="*/ 148509 w 328613"/>
                <a:gd name="connsiteY50" fmla="*/ 180975 h 331788"/>
                <a:gd name="connsiteX51" fmla="*/ 158751 w 328613"/>
                <a:gd name="connsiteY51" fmla="*/ 192741 h 331788"/>
                <a:gd name="connsiteX52" fmla="*/ 148509 w 328613"/>
                <a:gd name="connsiteY52" fmla="*/ 203200 h 331788"/>
                <a:gd name="connsiteX53" fmla="*/ 130585 w 328613"/>
                <a:gd name="connsiteY53" fmla="*/ 203200 h 331788"/>
                <a:gd name="connsiteX54" fmla="*/ 119063 w 328613"/>
                <a:gd name="connsiteY54" fmla="*/ 192741 h 331788"/>
                <a:gd name="connsiteX55" fmla="*/ 130585 w 328613"/>
                <a:gd name="connsiteY55" fmla="*/ 180975 h 331788"/>
                <a:gd name="connsiteX56" fmla="*/ 270286 w 328613"/>
                <a:gd name="connsiteY56" fmla="*/ 163513 h 331788"/>
                <a:gd name="connsiteX57" fmla="*/ 288209 w 328613"/>
                <a:gd name="connsiteY57" fmla="*/ 163513 h 331788"/>
                <a:gd name="connsiteX58" fmla="*/ 298451 w 328613"/>
                <a:gd name="connsiteY58" fmla="*/ 175279 h 331788"/>
                <a:gd name="connsiteX59" fmla="*/ 288209 w 328613"/>
                <a:gd name="connsiteY59" fmla="*/ 185738 h 331788"/>
                <a:gd name="connsiteX60" fmla="*/ 270286 w 328613"/>
                <a:gd name="connsiteY60" fmla="*/ 185738 h 331788"/>
                <a:gd name="connsiteX61" fmla="*/ 258763 w 328613"/>
                <a:gd name="connsiteY61" fmla="*/ 175279 h 331788"/>
                <a:gd name="connsiteX62" fmla="*/ 270286 w 328613"/>
                <a:gd name="connsiteY62" fmla="*/ 163513 h 331788"/>
                <a:gd name="connsiteX63" fmla="*/ 45167 w 328613"/>
                <a:gd name="connsiteY63" fmla="*/ 163513 h 331788"/>
                <a:gd name="connsiteX64" fmla="*/ 63090 w 328613"/>
                <a:gd name="connsiteY64" fmla="*/ 163513 h 331788"/>
                <a:gd name="connsiteX65" fmla="*/ 74613 w 328613"/>
                <a:gd name="connsiteY65" fmla="*/ 175279 h 331788"/>
                <a:gd name="connsiteX66" fmla="*/ 63090 w 328613"/>
                <a:gd name="connsiteY66" fmla="*/ 185738 h 331788"/>
                <a:gd name="connsiteX67" fmla="*/ 45167 w 328613"/>
                <a:gd name="connsiteY67" fmla="*/ 185738 h 331788"/>
                <a:gd name="connsiteX68" fmla="*/ 34925 w 328613"/>
                <a:gd name="connsiteY68" fmla="*/ 175279 h 331788"/>
                <a:gd name="connsiteX69" fmla="*/ 45167 w 328613"/>
                <a:gd name="connsiteY69" fmla="*/ 163513 h 331788"/>
                <a:gd name="connsiteX70" fmla="*/ 249238 w 328613"/>
                <a:gd name="connsiteY70" fmla="*/ 149225 h 331788"/>
                <a:gd name="connsiteX71" fmla="*/ 249238 w 328613"/>
                <a:gd name="connsiteY71" fmla="*/ 309563 h 331788"/>
                <a:gd name="connsiteX72" fmla="*/ 306388 w 328613"/>
                <a:gd name="connsiteY72" fmla="*/ 309563 h 331788"/>
                <a:gd name="connsiteX73" fmla="*/ 306388 w 328613"/>
                <a:gd name="connsiteY73" fmla="*/ 149225 h 331788"/>
                <a:gd name="connsiteX74" fmla="*/ 22225 w 328613"/>
                <a:gd name="connsiteY74" fmla="*/ 149225 h 331788"/>
                <a:gd name="connsiteX75" fmla="*/ 22225 w 328613"/>
                <a:gd name="connsiteY75" fmla="*/ 309563 h 331788"/>
                <a:gd name="connsiteX76" fmla="*/ 80963 w 328613"/>
                <a:gd name="connsiteY76" fmla="*/ 309563 h 331788"/>
                <a:gd name="connsiteX77" fmla="*/ 80963 w 328613"/>
                <a:gd name="connsiteY77" fmla="*/ 149225 h 331788"/>
                <a:gd name="connsiteX78" fmla="*/ 184561 w 328613"/>
                <a:gd name="connsiteY78" fmla="*/ 144463 h 331788"/>
                <a:gd name="connsiteX79" fmla="*/ 202484 w 328613"/>
                <a:gd name="connsiteY79" fmla="*/ 144463 h 331788"/>
                <a:gd name="connsiteX80" fmla="*/ 212726 w 328613"/>
                <a:gd name="connsiteY80" fmla="*/ 156229 h 331788"/>
                <a:gd name="connsiteX81" fmla="*/ 202484 w 328613"/>
                <a:gd name="connsiteY81" fmla="*/ 166688 h 331788"/>
                <a:gd name="connsiteX82" fmla="*/ 184561 w 328613"/>
                <a:gd name="connsiteY82" fmla="*/ 166688 h 331788"/>
                <a:gd name="connsiteX83" fmla="*/ 173038 w 328613"/>
                <a:gd name="connsiteY83" fmla="*/ 156229 h 331788"/>
                <a:gd name="connsiteX84" fmla="*/ 184561 w 328613"/>
                <a:gd name="connsiteY84" fmla="*/ 144463 h 331788"/>
                <a:gd name="connsiteX85" fmla="*/ 130585 w 328613"/>
                <a:gd name="connsiteY85" fmla="*/ 144463 h 331788"/>
                <a:gd name="connsiteX86" fmla="*/ 148509 w 328613"/>
                <a:gd name="connsiteY86" fmla="*/ 144463 h 331788"/>
                <a:gd name="connsiteX87" fmla="*/ 158751 w 328613"/>
                <a:gd name="connsiteY87" fmla="*/ 156229 h 331788"/>
                <a:gd name="connsiteX88" fmla="*/ 148509 w 328613"/>
                <a:gd name="connsiteY88" fmla="*/ 166688 h 331788"/>
                <a:gd name="connsiteX89" fmla="*/ 130585 w 328613"/>
                <a:gd name="connsiteY89" fmla="*/ 166688 h 331788"/>
                <a:gd name="connsiteX90" fmla="*/ 119063 w 328613"/>
                <a:gd name="connsiteY90" fmla="*/ 156229 h 331788"/>
                <a:gd name="connsiteX91" fmla="*/ 130585 w 328613"/>
                <a:gd name="connsiteY91" fmla="*/ 144463 h 331788"/>
                <a:gd name="connsiteX92" fmla="*/ 165100 w 328613"/>
                <a:gd name="connsiteY92" fmla="*/ 95250 h 331788"/>
                <a:gd name="connsiteX93" fmla="*/ 103188 w 328613"/>
                <a:gd name="connsiteY93" fmla="*/ 127000 h 331788"/>
                <a:gd name="connsiteX94" fmla="*/ 103188 w 328613"/>
                <a:gd name="connsiteY94" fmla="*/ 309563 h 331788"/>
                <a:gd name="connsiteX95" fmla="*/ 227013 w 328613"/>
                <a:gd name="connsiteY95" fmla="*/ 309563 h 331788"/>
                <a:gd name="connsiteX96" fmla="*/ 227013 w 328613"/>
                <a:gd name="connsiteY96" fmla="*/ 127000 h 331788"/>
                <a:gd name="connsiteX97" fmla="*/ 176213 w 328613"/>
                <a:gd name="connsiteY97" fmla="*/ 23813 h 331788"/>
                <a:gd name="connsiteX98" fmla="*/ 176213 w 328613"/>
                <a:gd name="connsiteY98" fmla="*/ 34926 h 331788"/>
                <a:gd name="connsiteX99" fmla="*/ 200026 w 328613"/>
                <a:gd name="connsiteY99" fmla="*/ 30163 h 331788"/>
                <a:gd name="connsiteX100" fmla="*/ 168852 w 328613"/>
                <a:gd name="connsiteY100" fmla="*/ 0 h 331788"/>
                <a:gd name="connsiteX101" fmla="*/ 223405 w 328613"/>
                <a:gd name="connsiteY101" fmla="*/ 18145 h 331788"/>
                <a:gd name="connsiteX102" fmla="*/ 231198 w 328613"/>
                <a:gd name="connsiteY102" fmla="*/ 29809 h 331788"/>
                <a:gd name="connsiteX103" fmla="*/ 223405 w 328613"/>
                <a:gd name="connsiteY103" fmla="*/ 40177 h 331788"/>
                <a:gd name="connsiteX104" fmla="*/ 176646 w 328613"/>
                <a:gd name="connsiteY104" fmla="*/ 55730 h 331788"/>
                <a:gd name="connsiteX105" fmla="*/ 176646 w 328613"/>
                <a:gd name="connsiteY105" fmla="*/ 76467 h 331788"/>
                <a:gd name="connsiteX106" fmla="*/ 242888 w 328613"/>
                <a:gd name="connsiteY106" fmla="*/ 110164 h 331788"/>
                <a:gd name="connsiteX107" fmla="*/ 249382 w 328613"/>
                <a:gd name="connsiteY107" fmla="*/ 120532 h 331788"/>
                <a:gd name="connsiteX108" fmla="*/ 249382 w 328613"/>
                <a:gd name="connsiteY108" fmla="*/ 127013 h 331788"/>
                <a:gd name="connsiteX109" fmla="*/ 316923 w 328613"/>
                <a:gd name="connsiteY109" fmla="*/ 127013 h 331788"/>
                <a:gd name="connsiteX110" fmla="*/ 328613 w 328613"/>
                <a:gd name="connsiteY110" fmla="*/ 138677 h 331788"/>
                <a:gd name="connsiteX111" fmla="*/ 328613 w 328613"/>
                <a:gd name="connsiteY111" fmla="*/ 320124 h 331788"/>
                <a:gd name="connsiteX112" fmla="*/ 316923 w 328613"/>
                <a:gd name="connsiteY112" fmla="*/ 331788 h 331788"/>
                <a:gd name="connsiteX113" fmla="*/ 11690 w 328613"/>
                <a:gd name="connsiteY113" fmla="*/ 331788 h 331788"/>
                <a:gd name="connsiteX114" fmla="*/ 0 w 328613"/>
                <a:gd name="connsiteY114" fmla="*/ 320124 h 331788"/>
                <a:gd name="connsiteX115" fmla="*/ 0 w 328613"/>
                <a:gd name="connsiteY115" fmla="*/ 138677 h 331788"/>
                <a:gd name="connsiteX116" fmla="*/ 11690 w 328613"/>
                <a:gd name="connsiteY116" fmla="*/ 127013 h 331788"/>
                <a:gd name="connsiteX117" fmla="*/ 80529 w 328613"/>
                <a:gd name="connsiteY117" fmla="*/ 127013 h 331788"/>
                <a:gd name="connsiteX118" fmla="*/ 80529 w 328613"/>
                <a:gd name="connsiteY118" fmla="*/ 120532 h 331788"/>
                <a:gd name="connsiteX119" fmla="*/ 87024 w 328613"/>
                <a:gd name="connsiteY119" fmla="*/ 110164 h 331788"/>
                <a:gd name="connsiteX120" fmla="*/ 154565 w 328613"/>
                <a:gd name="connsiteY120" fmla="*/ 76467 h 331788"/>
                <a:gd name="connsiteX121" fmla="*/ 154565 w 328613"/>
                <a:gd name="connsiteY121" fmla="*/ 11664 h 331788"/>
                <a:gd name="connsiteX122" fmla="*/ 158461 w 328613"/>
                <a:gd name="connsiteY122" fmla="*/ 2592 h 331788"/>
                <a:gd name="connsiteX123" fmla="*/ 168852 w 328613"/>
                <a:gd name="connsiteY12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328613" h="331788">
                  <a:moveTo>
                    <a:pt x="270286" y="234950"/>
                  </a:moveTo>
                  <a:cubicBezTo>
                    <a:pt x="270286" y="234950"/>
                    <a:pt x="270286" y="234950"/>
                    <a:pt x="288209" y="234950"/>
                  </a:cubicBezTo>
                  <a:cubicBezTo>
                    <a:pt x="293330" y="234950"/>
                    <a:pt x="298451" y="240179"/>
                    <a:pt x="298451" y="246716"/>
                  </a:cubicBezTo>
                  <a:cubicBezTo>
                    <a:pt x="298451" y="253253"/>
                    <a:pt x="293330" y="257175"/>
                    <a:pt x="288209" y="257175"/>
                  </a:cubicBezTo>
                  <a:cubicBezTo>
                    <a:pt x="288209" y="257175"/>
                    <a:pt x="288209" y="257175"/>
                    <a:pt x="270286" y="257175"/>
                  </a:cubicBezTo>
                  <a:cubicBezTo>
                    <a:pt x="263884" y="257175"/>
                    <a:pt x="258763" y="253253"/>
                    <a:pt x="258763" y="246716"/>
                  </a:cubicBezTo>
                  <a:cubicBezTo>
                    <a:pt x="258763" y="240179"/>
                    <a:pt x="263884" y="234950"/>
                    <a:pt x="270286" y="234950"/>
                  </a:cubicBezTo>
                  <a:close/>
                  <a:moveTo>
                    <a:pt x="45167" y="234950"/>
                  </a:moveTo>
                  <a:cubicBezTo>
                    <a:pt x="45167" y="234950"/>
                    <a:pt x="45167" y="234950"/>
                    <a:pt x="63090" y="234950"/>
                  </a:cubicBezTo>
                  <a:cubicBezTo>
                    <a:pt x="69492" y="234950"/>
                    <a:pt x="74613" y="240179"/>
                    <a:pt x="74613" y="246716"/>
                  </a:cubicBezTo>
                  <a:cubicBezTo>
                    <a:pt x="74613" y="253253"/>
                    <a:pt x="69492" y="257175"/>
                    <a:pt x="63090" y="257175"/>
                  </a:cubicBezTo>
                  <a:cubicBezTo>
                    <a:pt x="63090" y="257175"/>
                    <a:pt x="63090" y="257175"/>
                    <a:pt x="45167" y="257175"/>
                  </a:cubicBezTo>
                  <a:cubicBezTo>
                    <a:pt x="38766" y="257175"/>
                    <a:pt x="34925" y="253253"/>
                    <a:pt x="34925" y="246716"/>
                  </a:cubicBezTo>
                  <a:cubicBezTo>
                    <a:pt x="34925" y="240179"/>
                    <a:pt x="38766" y="234950"/>
                    <a:pt x="45167" y="234950"/>
                  </a:cubicBezTo>
                  <a:close/>
                  <a:moveTo>
                    <a:pt x="184561" y="217488"/>
                  </a:moveTo>
                  <a:cubicBezTo>
                    <a:pt x="184561" y="217488"/>
                    <a:pt x="184561" y="217488"/>
                    <a:pt x="202484" y="217488"/>
                  </a:cubicBezTo>
                  <a:cubicBezTo>
                    <a:pt x="208885" y="217488"/>
                    <a:pt x="212726" y="222717"/>
                    <a:pt x="212726" y="229254"/>
                  </a:cubicBezTo>
                  <a:cubicBezTo>
                    <a:pt x="212726" y="235791"/>
                    <a:pt x="208885" y="239713"/>
                    <a:pt x="202484" y="239713"/>
                  </a:cubicBezTo>
                  <a:cubicBezTo>
                    <a:pt x="202484" y="239713"/>
                    <a:pt x="202484" y="239713"/>
                    <a:pt x="184561" y="239713"/>
                  </a:cubicBezTo>
                  <a:cubicBezTo>
                    <a:pt x="178159" y="239713"/>
                    <a:pt x="173038" y="235791"/>
                    <a:pt x="173038" y="229254"/>
                  </a:cubicBezTo>
                  <a:cubicBezTo>
                    <a:pt x="173038" y="222717"/>
                    <a:pt x="178159" y="217488"/>
                    <a:pt x="184561" y="217488"/>
                  </a:cubicBezTo>
                  <a:close/>
                  <a:moveTo>
                    <a:pt x="130585" y="217488"/>
                  </a:moveTo>
                  <a:cubicBezTo>
                    <a:pt x="130585" y="217488"/>
                    <a:pt x="130585" y="217488"/>
                    <a:pt x="148509" y="217488"/>
                  </a:cubicBezTo>
                  <a:cubicBezTo>
                    <a:pt x="154910" y="217488"/>
                    <a:pt x="158751" y="222717"/>
                    <a:pt x="158751" y="229254"/>
                  </a:cubicBezTo>
                  <a:cubicBezTo>
                    <a:pt x="158751" y="235791"/>
                    <a:pt x="154910" y="239713"/>
                    <a:pt x="148509" y="239713"/>
                  </a:cubicBezTo>
                  <a:cubicBezTo>
                    <a:pt x="148509" y="239713"/>
                    <a:pt x="148509" y="239713"/>
                    <a:pt x="130585" y="239713"/>
                  </a:cubicBezTo>
                  <a:cubicBezTo>
                    <a:pt x="124184" y="239713"/>
                    <a:pt x="119063" y="235791"/>
                    <a:pt x="119063" y="229254"/>
                  </a:cubicBezTo>
                  <a:cubicBezTo>
                    <a:pt x="119063" y="222717"/>
                    <a:pt x="124184" y="217488"/>
                    <a:pt x="130585" y="217488"/>
                  </a:cubicBezTo>
                  <a:close/>
                  <a:moveTo>
                    <a:pt x="270286" y="200025"/>
                  </a:moveTo>
                  <a:cubicBezTo>
                    <a:pt x="270286" y="200025"/>
                    <a:pt x="270286" y="200025"/>
                    <a:pt x="288209" y="200025"/>
                  </a:cubicBezTo>
                  <a:cubicBezTo>
                    <a:pt x="293330" y="200025"/>
                    <a:pt x="298451" y="204881"/>
                    <a:pt x="298451" y="210951"/>
                  </a:cubicBezTo>
                  <a:cubicBezTo>
                    <a:pt x="298451" y="217021"/>
                    <a:pt x="293330" y="220663"/>
                    <a:pt x="288209" y="220663"/>
                  </a:cubicBezTo>
                  <a:cubicBezTo>
                    <a:pt x="288209" y="220663"/>
                    <a:pt x="288209" y="220663"/>
                    <a:pt x="270286" y="220663"/>
                  </a:cubicBezTo>
                  <a:cubicBezTo>
                    <a:pt x="263884" y="220663"/>
                    <a:pt x="258763" y="217021"/>
                    <a:pt x="258763" y="210951"/>
                  </a:cubicBezTo>
                  <a:cubicBezTo>
                    <a:pt x="258763" y="204881"/>
                    <a:pt x="263884" y="200025"/>
                    <a:pt x="270286" y="200025"/>
                  </a:cubicBezTo>
                  <a:close/>
                  <a:moveTo>
                    <a:pt x="45167" y="200025"/>
                  </a:moveTo>
                  <a:cubicBezTo>
                    <a:pt x="45167" y="200025"/>
                    <a:pt x="45167" y="200025"/>
                    <a:pt x="63090" y="200025"/>
                  </a:cubicBezTo>
                  <a:cubicBezTo>
                    <a:pt x="69492" y="200025"/>
                    <a:pt x="74613" y="204881"/>
                    <a:pt x="74613" y="210951"/>
                  </a:cubicBezTo>
                  <a:cubicBezTo>
                    <a:pt x="74613" y="217021"/>
                    <a:pt x="69492" y="220663"/>
                    <a:pt x="63090" y="220663"/>
                  </a:cubicBezTo>
                  <a:cubicBezTo>
                    <a:pt x="63090" y="220663"/>
                    <a:pt x="63090" y="220663"/>
                    <a:pt x="45167" y="220663"/>
                  </a:cubicBezTo>
                  <a:cubicBezTo>
                    <a:pt x="38766" y="220663"/>
                    <a:pt x="34925" y="217021"/>
                    <a:pt x="34925" y="210951"/>
                  </a:cubicBezTo>
                  <a:cubicBezTo>
                    <a:pt x="34925" y="204881"/>
                    <a:pt x="38766" y="200025"/>
                    <a:pt x="45167" y="200025"/>
                  </a:cubicBezTo>
                  <a:close/>
                  <a:moveTo>
                    <a:pt x="184561" y="180975"/>
                  </a:moveTo>
                  <a:cubicBezTo>
                    <a:pt x="184561" y="180975"/>
                    <a:pt x="184561" y="180975"/>
                    <a:pt x="202484" y="180975"/>
                  </a:cubicBezTo>
                  <a:cubicBezTo>
                    <a:pt x="208885" y="180975"/>
                    <a:pt x="212726" y="186204"/>
                    <a:pt x="212726" y="192741"/>
                  </a:cubicBezTo>
                  <a:cubicBezTo>
                    <a:pt x="212726" y="199278"/>
                    <a:pt x="208885" y="203200"/>
                    <a:pt x="202484" y="203200"/>
                  </a:cubicBezTo>
                  <a:cubicBezTo>
                    <a:pt x="202484" y="203200"/>
                    <a:pt x="202484" y="203200"/>
                    <a:pt x="184561" y="203200"/>
                  </a:cubicBezTo>
                  <a:cubicBezTo>
                    <a:pt x="178159" y="203200"/>
                    <a:pt x="173038" y="199278"/>
                    <a:pt x="173038" y="192741"/>
                  </a:cubicBezTo>
                  <a:cubicBezTo>
                    <a:pt x="173038" y="186204"/>
                    <a:pt x="178159" y="180975"/>
                    <a:pt x="184561" y="180975"/>
                  </a:cubicBezTo>
                  <a:close/>
                  <a:moveTo>
                    <a:pt x="130585" y="180975"/>
                  </a:moveTo>
                  <a:cubicBezTo>
                    <a:pt x="130585" y="180975"/>
                    <a:pt x="130585" y="180975"/>
                    <a:pt x="148509" y="180975"/>
                  </a:cubicBezTo>
                  <a:cubicBezTo>
                    <a:pt x="154910" y="180975"/>
                    <a:pt x="158751" y="186204"/>
                    <a:pt x="158751" y="192741"/>
                  </a:cubicBezTo>
                  <a:cubicBezTo>
                    <a:pt x="158751" y="199278"/>
                    <a:pt x="154910" y="203200"/>
                    <a:pt x="148509" y="203200"/>
                  </a:cubicBezTo>
                  <a:cubicBezTo>
                    <a:pt x="148509" y="203200"/>
                    <a:pt x="148509" y="203200"/>
                    <a:pt x="130585" y="203200"/>
                  </a:cubicBezTo>
                  <a:cubicBezTo>
                    <a:pt x="124184" y="203200"/>
                    <a:pt x="119063" y="199278"/>
                    <a:pt x="119063" y="192741"/>
                  </a:cubicBezTo>
                  <a:cubicBezTo>
                    <a:pt x="119063" y="186204"/>
                    <a:pt x="124184" y="180975"/>
                    <a:pt x="130585" y="180975"/>
                  </a:cubicBezTo>
                  <a:close/>
                  <a:moveTo>
                    <a:pt x="270286" y="163513"/>
                  </a:moveTo>
                  <a:cubicBezTo>
                    <a:pt x="270286" y="163513"/>
                    <a:pt x="270286" y="163513"/>
                    <a:pt x="288209" y="163513"/>
                  </a:cubicBezTo>
                  <a:cubicBezTo>
                    <a:pt x="293330" y="163513"/>
                    <a:pt x="298451" y="168742"/>
                    <a:pt x="298451" y="175279"/>
                  </a:cubicBezTo>
                  <a:cubicBezTo>
                    <a:pt x="298451" y="180509"/>
                    <a:pt x="293330" y="185738"/>
                    <a:pt x="288209" y="185738"/>
                  </a:cubicBezTo>
                  <a:cubicBezTo>
                    <a:pt x="288209" y="185738"/>
                    <a:pt x="288209" y="185738"/>
                    <a:pt x="270286" y="185738"/>
                  </a:cubicBezTo>
                  <a:cubicBezTo>
                    <a:pt x="263884" y="185738"/>
                    <a:pt x="258763" y="180509"/>
                    <a:pt x="258763" y="175279"/>
                  </a:cubicBezTo>
                  <a:cubicBezTo>
                    <a:pt x="258763" y="168742"/>
                    <a:pt x="263884" y="163513"/>
                    <a:pt x="270286" y="163513"/>
                  </a:cubicBezTo>
                  <a:close/>
                  <a:moveTo>
                    <a:pt x="45167" y="163513"/>
                  </a:moveTo>
                  <a:cubicBezTo>
                    <a:pt x="45167" y="163513"/>
                    <a:pt x="45167" y="163513"/>
                    <a:pt x="63090" y="163513"/>
                  </a:cubicBezTo>
                  <a:cubicBezTo>
                    <a:pt x="69492" y="163513"/>
                    <a:pt x="74613" y="168742"/>
                    <a:pt x="74613" y="175279"/>
                  </a:cubicBezTo>
                  <a:cubicBezTo>
                    <a:pt x="74613" y="180509"/>
                    <a:pt x="69492" y="185738"/>
                    <a:pt x="63090" y="185738"/>
                  </a:cubicBezTo>
                  <a:cubicBezTo>
                    <a:pt x="63090" y="185738"/>
                    <a:pt x="63090" y="185738"/>
                    <a:pt x="45167" y="185738"/>
                  </a:cubicBezTo>
                  <a:cubicBezTo>
                    <a:pt x="38766" y="185738"/>
                    <a:pt x="34925" y="180509"/>
                    <a:pt x="34925" y="175279"/>
                  </a:cubicBezTo>
                  <a:cubicBezTo>
                    <a:pt x="34925" y="168742"/>
                    <a:pt x="38766" y="163513"/>
                    <a:pt x="45167" y="163513"/>
                  </a:cubicBezTo>
                  <a:close/>
                  <a:moveTo>
                    <a:pt x="249238" y="149225"/>
                  </a:moveTo>
                  <a:lnTo>
                    <a:pt x="249238" y="309563"/>
                  </a:lnTo>
                  <a:lnTo>
                    <a:pt x="306388" y="309563"/>
                  </a:lnTo>
                  <a:lnTo>
                    <a:pt x="306388" y="149225"/>
                  </a:lnTo>
                  <a:close/>
                  <a:moveTo>
                    <a:pt x="22225" y="149225"/>
                  </a:moveTo>
                  <a:lnTo>
                    <a:pt x="22225" y="309563"/>
                  </a:lnTo>
                  <a:lnTo>
                    <a:pt x="80963" y="309563"/>
                  </a:lnTo>
                  <a:lnTo>
                    <a:pt x="80963" y="149225"/>
                  </a:lnTo>
                  <a:close/>
                  <a:moveTo>
                    <a:pt x="184561" y="144463"/>
                  </a:moveTo>
                  <a:cubicBezTo>
                    <a:pt x="184561" y="144463"/>
                    <a:pt x="184561" y="144463"/>
                    <a:pt x="202484" y="144463"/>
                  </a:cubicBezTo>
                  <a:cubicBezTo>
                    <a:pt x="208885" y="144463"/>
                    <a:pt x="212726" y="149692"/>
                    <a:pt x="212726" y="156229"/>
                  </a:cubicBezTo>
                  <a:cubicBezTo>
                    <a:pt x="212726" y="161459"/>
                    <a:pt x="208885" y="166688"/>
                    <a:pt x="202484" y="166688"/>
                  </a:cubicBezTo>
                  <a:cubicBezTo>
                    <a:pt x="202484" y="166688"/>
                    <a:pt x="202484" y="166688"/>
                    <a:pt x="184561" y="166688"/>
                  </a:cubicBezTo>
                  <a:cubicBezTo>
                    <a:pt x="178159" y="166688"/>
                    <a:pt x="173038" y="161459"/>
                    <a:pt x="173038" y="156229"/>
                  </a:cubicBezTo>
                  <a:cubicBezTo>
                    <a:pt x="173038" y="149692"/>
                    <a:pt x="178159" y="144463"/>
                    <a:pt x="184561" y="144463"/>
                  </a:cubicBezTo>
                  <a:close/>
                  <a:moveTo>
                    <a:pt x="130585" y="144463"/>
                  </a:moveTo>
                  <a:cubicBezTo>
                    <a:pt x="130585" y="144463"/>
                    <a:pt x="130585" y="144463"/>
                    <a:pt x="148509" y="144463"/>
                  </a:cubicBezTo>
                  <a:cubicBezTo>
                    <a:pt x="154910" y="144463"/>
                    <a:pt x="158751" y="149692"/>
                    <a:pt x="158751" y="156229"/>
                  </a:cubicBezTo>
                  <a:cubicBezTo>
                    <a:pt x="158751" y="161459"/>
                    <a:pt x="154910" y="166688"/>
                    <a:pt x="148509" y="166688"/>
                  </a:cubicBezTo>
                  <a:cubicBezTo>
                    <a:pt x="148509" y="166688"/>
                    <a:pt x="148509" y="166688"/>
                    <a:pt x="130585" y="166688"/>
                  </a:cubicBezTo>
                  <a:cubicBezTo>
                    <a:pt x="124184" y="166688"/>
                    <a:pt x="119063" y="161459"/>
                    <a:pt x="119063" y="156229"/>
                  </a:cubicBezTo>
                  <a:cubicBezTo>
                    <a:pt x="119063" y="149692"/>
                    <a:pt x="124184" y="144463"/>
                    <a:pt x="130585" y="144463"/>
                  </a:cubicBezTo>
                  <a:close/>
                  <a:moveTo>
                    <a:pt x="165100" y="95250"/>
                  </a:moveTo>
                  <a:lnTo>
                    <a:pt x="103188" y="127000"/>
                  </a:lnTo>
                  <a:lnTo>
                    <a:pt x="103188" y="309563"/>
                  </a:lnTo>
                  <a:lnTo>
                    <a:pt x="227013" y="309563"/>
                  </a:lnTo>
                  <a:lnTo>
                    <a:pt x="227013" y="127000"/>
                  </a:lnTo>
                  <a:close/>
                  <a:moveTo>
                    <a:pt x="176213" y="23813"/>
                  </a:moveTo>
                  <a:lnTo>
                    <a:pt x="176213" y="34926"/>
                  </a:lnTo>
                  <a:lnTo>
                    <a:pt x="200026" y="30163"/>
                  </a:lnTo>
                  <a:close/>
                  <a:moveTo>
                    <a:pt x="168852" y="0"/>
                  </a:moveTo>
                  <a:cubicBezTo>
                    <a:pt x="168852" y="0"/>
                    <a:pt x="168852" y="0"/>
                    <a:pt x="223405" y="18145"/>
                  </a:cubicBezTo>
                  <a:cubicBezTo>
                    <a:pt x="227302" y="20737"/>
                    <a:pt x="231198" y="24625"/>
                    <a:pt x="231198" y="29809"/>
                  </a:cubicBezTo>
                  <a:cubicBezTo>
                    <a:pt x="231198" y="33697"/>
                    <a:pt x="227302" y="37585"/>
                    <a:pt x="223405" y="40177"/>
                  </a:cubicBezTo>
                  <a:cubicBezTo>
                    <a:pt x="223405" y="40177"/>
                    <a:pt x="223405" y="40177"/>
                    <a:pt x="176646" y="55730"/>
                  </a:cubicBezTo>
                  <a:cubicBezTo>
                    <a:pt x="176646" y="55730"/>
                    <a:pt x="176646" y="55730"/>
                    <a:pt x="176646" y="76467"/>
                  </a:cubicBezTo>
                  <a:cubicBezTo>
                    <a:pt x="176646" y="76467"/>
                    <a:pt x="176646" y="76467"/>
                    <a:pt x="242888" y="110164"/>
                  </a:cubicBezTo>
                  <a:cubicBezTo>
                    <a:pt x="246785" y="112756"/>
                    <a:pt x="249382" y="115348"/>
                    <a:pt x="249382" y="120532"/>
                  </a:cubicBezTo>
                  <a:cubicBezTo>
                    <a:pt x="249382" y="120532"/>
                    <a:pt x="249382" y="120532"/>
                    <a:pt x="249382" y="127013"/>
                  </a:cubicBezTo>
                  <a:cubicBezTo>
                    <a:pt x="249382" y="127013"/>
                    <a:pt x="249382" y="127013"/>
                    <a:pt x="316923" y="127013"/>
                  </a:cubicBezTo>
                  <a:cubicBezTo>
                    <a:pt x="323418" y="127013"/>
                    <a:pt x="328613" y="132197"/>
                    <a:pt x="328613" y="138677"/>
                  </a:cubicBezTo>
                  <a:cubicBezTo>
                    <a:pt x="328613" y="138677"/>
                    <a:pt x="328613" y="138677"/>
                    <a:pt x="328613" y="320124"/>
                  </a:cubicBezTo>
                  <a:cubicBezTo>
                    <a:pt x="328613" y="326604"/>
                    <a:pt x="323418" y="331788"/>
                    <a:pt x="316923" y="331788"/>
                  </a:cubicBezTo>
                  <a:lnTo>
                    <a:pt x="11690" y="331788"/>
                  </a:lnTo>
                  <a:cubicBezTo>
                    <a:pt x="5195" y="331788"/>
                    <a:pt x="0" y="326604"/>
                    <a:pt x="0" y="320124"/>
                  </a:cubicBezTo>
                  <a:cubicBezTo>
                    <a:pt x="0" y="320124"/>
                    <a:pt x="0" y="320124"/>
                    <a:pt x="0" y="138677"/>
                  </a:cubicBezTo>
                  <a:cubicBezTo>
                    <a:pt x="0" y="132197"/>
                    <a:pt x="5195" y="127013"/>
                    <a:pt x="11690" y="127013"/>
                  </a:cubicBezTo>
                  <a:cubicBezTo>
                    <a:pt x="11690" y="127013"/>
                    <a:pt x="11690" y="127013"/>
                    <a:pt x="80529" y="127013"/>
                  </a:cubicBezTo>
                  <a:cubicBezTo>
                    <a:pt x="80529" y="127013"/>
                    <a:pt x="80529" y="127013"/>
                    <a:pt x="80529" y="120532"/>
                  </a:cubicBezTo>
                  <a:cubicBezTo>
                    <a:pt x="80529" y="115348"/>
                    <a:pt x="83127" y="112756"/>
                    <a:pt x="87024" y="110164"/>
                  </a:cubicBezTo>
                  <a:cubicBezTo>
                    <a:pt x="87024" y="110164"/>
                    <a:pt x="87024" y="110164"/>
                    <a:pt x="154565" y="76467"/>
                  </a:cubicBezTo>
                  <a:cubicBezTo>
                    <a:pt x="154565" y="76467"/>
                    <a:pt x="154565" y="76467"/>
                    <a:pt x="154565" y="11664"/>
                  </a:cubicBezTo>
                  <a:cubicBezTo>
                    <a:pt x="154565" y="7776"/>
                    <a:pt x="155864" y="3888"/>
                    <a:pt x="158461" y="2592"/>
                  </a:cubicBezTo>
                  <a:cubicBezTo>
                    <a:pt x="161059" y="0"/>
                    <a:pt x="164956" y="0"/>
                    <a:pt x="168852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矩形 21"/>
            <p:cNvSpPr/>
            <p:nvPr/>
          </p:nvSpPr>
          <p:spPr>
            <a:xfrm>
              <a:off x="7612179" y="3657539"/>
              <a:ext cx="1433995" cy="307777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en-US" altLang="zh-CN" sz="1800" b="1" dirty="0"/>
                <a:t>2015-2016</a:t>
              </a:r>
              <a:r>
                <a:rPr lang="zh-CN" altLang="en-US" sz="1800" b="1" dirty="0"/>
                <a:t>年</a:t>
              </a:r>
            </a:p>
          </p:txBody>
        </p:sp>
      </p:grpSp>
      <p:grpSp>
        <p:nvGrpSpPr>
          <p:cNvPr id="28" name="PA_库_组合 27"/>
          <p:cNvGrpSpPr/>
          <p:nvPr/>
        </p:nvGrpSpPr>
        <p:grpSpPr>
          <a:xfrm>
            <a:off x="5430420" y="1871434"/>
            <a:ext cx="1934210" cy="2283927"/>
            <a:chOff x="5441850" y="1871434"/>
            <a:chExt cx="1934210" cy="2283927"/>
          </a:xfrm>
        </p:grpSpPr>
        <p:sp>
          <p:nvSpPr>
            <p:cNvPr id="7" name="圆角矩形 4"/>
            <p:cNvSpPr/>
            <p:nvPr/>
          </p:nvSpPr>
          <p:spPr>
            <a:xfrm>
              <a:off x="5441850" y="3394799"/>
              <a:ext cx="1934210" cy="7620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矩形 11"/>
            <p:cNvSpPr/>
            <p:nvPr/>
          </p:nvSpPr>
          <p:spPr>
            <a:xfrm>
              <a:off x="5563135" y="2263864"/>
              <a:ext cx="1637665" cy="64643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22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个项目县</a:t>
              </a:r>
            </a:p>
            <a:p>
              <a:pPr algn="ctr">
                <a:lnSpc>
                  <a:spcPct val="120000"/>
                </a:lnSpc>
              </a:pP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任意多边形 62"/>
            <p:cNvSpPr/>
            <p:nvPr/>
          </p:nvSpPr>
          <p:spPr>
            <a:xfrm>
              <a:off x="6076292" y="3723313"/>
              <a:ext cx="427913" cy="432048"/>
            </a:xfrm>
            <a:custGeom>
              <a:avLst/>
              <a:gdLst>
                <a:gd name="connsiteX0" fmla="*/ 270286 w 328613"/>
                <a:gd name="connsiteY0" fmla="*/ 234950 h 331788"/>
                <a:gd name="connsiteX1" fmla="*/ 288209 w 328613"/>
                <a:gd name="connsiteY1" fmla="*/ 234950 h 331788"/>
                <a:gd name="connsiteX2" fmla="*/ 298451 w 328613"/>
                <a:gd name="connsiteY2" fmla="*/ 246716 h 331788"/>
                <a:gd name="connsiteX3" fmla="*/ 288209 w 328613"/>
                <a:gd name="connsiteY3" fmla="*/ 257175 h 331788"/>
                <a:gd name="connsiteX4" fmla="*/ 270286 w 328613"/>
                <a:gd name="connsiteY4" fmla="*/ 257175 h 331788"/>
                <a:gd name="connsiteX5" fmla="*/ 258763 w 328613"/>
                <a:gd name="connsiteY5" fmla="*/ 246716 h 331788"/>
                <a:gd name="connsiteX6" fmla="*/ 270286 w 328613"/>
                <a:gd name="connsiteY6" fmla="*/ 234950 h 331788"/>
                <a:gd name="connsiteX7" fmla="*/ 45167 w 328613"/>
                <a:gd name="connsiteY7" fmla="*/ 234950 h 331788"/>
                <a:gd name="connsiteX8" fmla="*/ 63090 w 328613"/>
                <a:gd name="connsiteY8" fmla="*/ 234950 h 331788"/>
                <a:gd name="connsiteX9" fmla="*/ 74613 w 328613"/>
                <a:gd name="connsiteY9" fmla="*/ 246716 h 331788"/>
                <a:gd name="connsiteX10" fmla="*/ 63090 w 328613"/>
                <a:gd name="connsiteY10" fmla="*/ 257175 h 331788"/>
                <a:gd name="connsiteX11" fmla="*/ 45167 w 328613"/>
                <a:gd name="connsiteY11" fmla="*/ 257175 h 331788"/>
                <a:gd name="connsiteX12" fmla="*/ 34925 w 328613"/>
                <a:gd name="connsiteY12" fmla="*/ 246716 h 331788"/>
                <a:gd name="connsiteX13" fmla="*/ 45167 w 328613"/>
                <a:gd name="connsiteY13" fmla="*/ 234950 h 331788"/>
                <a:gd name="connsiteX14" fmla="*/ 184561 w 328613"/>
                <a:gd name="connsiteY14" fmla="*/ 217488 h 331788"/>
                <a:gd name="connsiteX15" fmla="*/ 202484 w 328613"/>
                <a:gd name="connsiteY15" fmla="*/ 217488 h 331788"/>
                <a:gd name="connsiteX16" fmla="*/ 212726 w 328613"/>
                <a:gd name="connsiteY16" fmla="*/ 229254 h 331788"/>
                <a:gd name="connsiteX17" fmla="*/ 202484 w 328613"/>
                <a:gd name="connsiteY17" fmla="*/ 239713 h 331788"/>
                <a:gd name="connsiteX18" fmla="*/ 184561 w 328613"/>
                <a:gd name="connsiteY18" fmla="*/ 239713 h 331788"/>
                <a:gd name="connsiteX19" fmla="*/ 173038 w 328613"/>
                <a:gd name="connsiteY19" fmla="*/ 229254 h 331788"/>
                <a:gd name="connsiteX20" fmla="*/ 184561 w 328613"/>
                <a:gd name="connsiteY20" fmla="*/ 217488 h 331788"/>
                <a:gd name="connsiteX21" fmla="*/ 130585 w 328613"/>
                <a:gd name="connsiteY21" fmla="*/ 217488 h 331788"/>
                <a:gd name="connsiteX22" fmla="*/ 148509 w 328613"/>
                <a:gd name="connsiteY22" fmla="*/ 217488 h 331788"/>
                <a:gd name="connsiteX23" fmla="*/ 158751 w 328613"/>
                <a:gd name="connsiteY23" fmla="*/ 229254 h 331788"/>
                <a:gd name="connsiteX24" fmla="*/ 148509 w 328613"/>
                <a:gd name="connsiteY24" fmla="*/ 239713 h 331788"/>
                <a:gd name="connsiteX25" fmla="*/ 130585 w 328613"/>
                <a:gd name="connsiteY25" fmla="*/ 239713 h 331788"/>
                <a:gd name="connsiteX26" fmla="*/ 119063 w 328613"/>
                <a:gd name="connsiteY26" fmla="*/ 229254 h 331788"/>
                <a:gd name="connsiteX27" fmla="*/ 130585 w 328613"/>
                <a:gd name="connsiteY27" fmla="*/ 217488 h 331788"/>
                <a:gd name="connsiteX28" fmla="*/ 270286 w 328613"/>
                <a:gd name="connsiteY28" fmla="*/ 200025 h 331788"/>
                <a:gd name="connsiteX29" fmla="*/ 288209 w 328613"/>
                <a:gd name="connsiteY29" fmla="*/ 200025 h 331788"/>
                <a:gd name="connsiteX30" fmla="*/ 298451 w 328613"/>
                <a:gd name="connsiteY30" fmla="*/ 210951 h 331788"/>
                <a:gd name="connsiteX31" fmla="*/ 288209 w 328613"/>
                <a:gd name="connsiteY31" fmla="*/ 220663 h 331788"/>
                <a:gd name="connsiteX32" fmla="*/ 270286 w 328613"/>
                <a:gd name="connsiteY32" fmla="*/ 220663 h 331788"/>
                <a:gd name="connsiteX33" fmla="*/ 258763 w 328613"/>
                <a:gd name="connsiteY33" fmla="*/ 210951 h 331788"/>
                <a:gd name="connsiteX34" fmla="*/ 270286 w 328613"/>
                <a:gd name="connsiteY34" fmla="*/ 200025 h 331788"/>
                <a:gd name="connsiteX35" fmla="*/ 45167 w 328613"/>
                <a:gd name="connsiteY35" fmla="*/ 200025 h 331788"/>
                <a:gd name="connsiteX36" fmla="*/ 63090 w 328613"/>
                <a:gd name="connsiteY36" fmla="*/ 200025 h 331788"/>
                <a:gd name="connsiteX37" fmla="*/ 74613 w 328613"/>
                <a:gd name="connsiteY37" fmla="*/ 210951 h 331788"/>
                <a:gd name="connsiteX38" fmla="*/ 63090 w 328613"/>
                <a:gd name="connsiteY38" fmla="*/ 220663 h 331788"/>
                <a:gd name="connsiteX39" fmla="*/ 45167 w 328613"/>
                <a:gd name="connsiteY39" fmla="*/ 220663 h 331788"/>
                <a:gd name="connsiteX40" fmla="*/ 34925 w 328613"/>
                <a:gd name="connsiteY40" fmla="*/ 210951 h 331788"/>
                <a:gd name="connsiteX41" fmla="*/ 45167 w 328613"/>
                <a:gd name="connsiteY41" fmla="*/ 200025 h 331788"/>
                <a:gd name="connsiteX42" fmla="*/ 184561 w 328613"/>
                <a:gd name="connsiteY42" fmla="*/ 180975 h 331788"/>
                <a:gd name="connsiteX43" fmla="*/ 202484 w 328613"/>
                <a:gd name="connsiteY43" fmla="*/ 180975 h 331788"/>
                <a:gd name="connsiteX44" fmla="*/ 212726 w 328613"/>
                <a:gd name="connsiteY44" fmla="*/ 192741 h 331788"/>
                <a:gd name="connsiteX45" fmla="*/ 202484 w 328613"/>
                <a:gd name="connsiteY45" fmla="*/ 203200 h 331788"/>
                <a:gd name="connsiteX46" fmla="*/ 184561 w 328613"/>
                <a:gd name="connsiteY46" fmla="*/ 203200 h 331788"/>
                <a:gd name="connsiteX47" fmla="*/ 173038 w 328613"/>
                <a:gd name="connsiteY47" fmla="*/ 192741 h 331788"/>
                <a:gd name="connsiteX48" fmla="*/ 184561 w 328613"/>
                <a:gd name="connsiteY48" fmla="*/ 180975 h 331788"/>
                <a:gd name="connsiteX49" fmla="*/ 130585 w 328613"/>
                <a:gd name="connsiteY49" fmla="*/ 180975 h 331788"/>
                <a:gd name="connsiteX50" fmla="*/ 148509 w 328613"/>
                <a:gd name="connsiteY50" fmla="*/ 180975 h 331788"/>
                <a:gd name="connsiteX51" fmla="*/ 158751 w 328613"/>
                <a:gd name="connsiteY51" fmla="*/ 192741 h 331788"/>
                <a:gd name="connsiteX52" fmla="*/ 148509 w 328613"/>
                <a:gd name="connsiteY52" fmla="*/ 203200 h 331788"/>
                <a:gd name="connsiteX53" fmla="*/ 130585 w 328613"/>
                <a:gd name="connsiteY53" fmla="*/ 203200 h 331788"/>
                <a:gd name="connsiteX54" fmla="*/ 119063 w 328613"/>
                <a:gd name="connsiteY54" fmla="*/ 192741 h 331788"/>
                <a:gd name="connsiteX55" fmla="*/ 130585 w 328613"/>
                <a:gd name="connsiteY55" fmla="*/ 180975 h 331788"/>
                <a:gd name="connsiteX56" fmla="*/ 270286 w 328613"/>
                <a:gd name="connsiteY56" fmla="*/ 163513 h 331788"/>
                <a:gd name="connsiteX57" fmla="*/ 288209 w 328613"/>
                <a:gd name="connsiteY57" fmla="*/ 163513 h 331788"/>
                <a:gd name="connsiteX58" fmla="*/ 298451 w 328613"/>
                <a:gd name="connsiteY58" fmla="*/ 175279 h 331788"/>
                <a:gd name="connsiteX59" fmla="*/ 288209 w 328613"/>
                <a:gd name="connsiteY59" fmla="*/ 185738 h 331788"/>
                <a:gd name="connsiteX60" fmla="*/ 270286 w 328613"/>
                <a:gd name="connsiteY60" fmla="*/ 185738 h 331788"/>
                <a:gd name="connsiteX61" fmla="*/ 258763 w 328613"/>
                <a:gd name="connsiteY61" fmla="*/ 175279 h 331788"/>
                <a:gd name="connsiteX62" fmla="*/ 270286 w 328613"/>
                <a:gd name="connsiteY62" fmla="*/ 163513 h 331788"/>
                <a:gd name="connsiteX63" fmla="*/ 45167 w 328613"/>
                <a:gd name="connsiteY63" fmla="*/ 163513 h 331788"/>
                <a:gd name="connsiteX64" fmla="*/ 63090 w 328613"/>
                <a:gd name="connsiteY64" fmla="*/ 163513 h 331788"/>
                <a:gd name="connsiteX65" fmla="*/ 74613 w 328613"/>
                <a:gd name="connsiteY65" fmla="*/ 175279 h 331788"/>
                <a:gd name="connsiteX66" fmla="*/ 63090 w 328613"/>
                <a:gd name="connsiteY66" fmla="*/ 185738 h 331788"/>
                <a:gd name="connsiteX67" fmla="*/ 45167 w 328613"/>
                <a:gd name="connsiteY67" fmla="*/ 185738 h 331788"/>
                <a:gd name="connsiteX68" fmla="*/ 34925 w 328613"/>
                <a:gd name="connsiteY68" fmla="*/ 175279 h 331788"/>
                <a:gd name="connsiteX69" fmla="*/ 45167 w 328613"/>
                <a:gd name="connsiteY69" fmla="*/ 163513 h 331788"/>
                <a:gd name="connsiteX70" fmla="*/ 249238 w 328613"/>
                <a:gd name="connsiteY70" fmla="*/ 149225 h 331788"/>
                <a:gd name="connsiteX71" fmla="*/ 249238 w 328613"/>
                <a:gd name="connsiteY71" fmla="*/ 309563 h 331788"/>
                <a:gd name="connsiteX72" fmla="*/ 306388 w 328613"/>
                <a:gd name="connsiteY72" fmla="*/ 309563 h 331788"/>
                <a:gd name="connsiteX73" fmla="*/ 306388 w 328613"/>
                <a:gd name="connsiteY73" fmla="*/ 149225 h 331788"/>
                <a:gd name="connsiteX74" fmla="*/ 22225 w 328613"/>
                <a:gd name="connsiteY74" fmla="*/ 149225 h 331788"/>
                <a:gd name="connsiteX75" fmla="*/ 22225 w 328613"/>
                <a:gd name="connsiteY75" fmla="*/ 309563 h 331788"/>
                <a:gd name="connsiteX76" fmla="*/ 80963 w 328613"/>
                <a:gd name="connsiteY76" fmla="*/ 309563 h 331788"/>
                <a:gd name="connsiteX77" fmla="*/ 80963 w 328613"/>
                <a:gd name="connsiteY77" fmla="*/ 149225 h 331788"/>
                <a:gd name="connsiteX78" fmla="*/ 184561 w 328613"/>
                <a:gd name="connsiteY78" fmla="*/ 144463 h 331788"/>
                <a:gd name="connsiteX79" fmla="*/ 202484 w 328613"/>
                <a:gd name="connsiteY79" fmla="*/ 144463 h 331788"/>
                <a:gd name="connsiteX80" fmla="*/ 212726 w 328613"/>
                <a:gd name="connsiteY80" fmla="*/ 156229 h 331788"/>
                <a:gd name="connsiteX81" fmla="*/ 202484 w 328613"/>
                <a:gd name="connsiteY81" fmla="*/ 166688 h 331788"/>
                <a:gd name="connsiteX82" fmla="*/ 184561 w 328613"/>
                <a:gd name="connsiteY82" fmla="*/ 166688 h 331788"/>
                <a:gd name="connsiteX83" fmla="*/ 173038 w 328613"/>
                <a:gd name="connsiteY83" fmla="*/ 156229 h 331788"/>
                <a:gd name="connsiteX84" fmla="*/ 184561 w 328613"/>
                <a:gd name="connsiteY84" fmla="*/ 144463 h 331788"/>
                <a:gd name="connsiteX85" fmla="*/ 130585 w 328613"/>
                <a:gd name="connsiteY85" fmla="*/ 144463 h 331788"/>
                <a:gd name="connsiteX86" fmla="*/ 148509 w 328613"/>
                <a:gd name="connsiteY86" fmla="*/ 144463 h 331788"/>
                <a:gd name="connsiteX87" fmla="*/ 158751 w 328613"/>
                <a:gd name="connsiteY87" fmla="*/ 156229 h 331788"/>
                <a:gd name="connsiteX88" fmla="*/ 148509 w 328613"/>
                <a:gd name="connsiteY88" fmla="*/ 166688 h 331788"/>
                <a:gd name="connsiteX89" fmla="*/ 130585 w 328613"/>
                <a:gd name="connsiteY89" fmla="*/ 166688 h 331788"/>
                <a:gd name="connsiteX90" fmla="*/ 119063 w 328613"/>
                <a:gd name="connsiteY90" fmla="*/ 156229 h 331788"/>
                <a:gd name="connsiteX91" fmla="*/ 130585 w 328613"/>
                <a:gd name="connsiteY91" fmla="*/ 144463 h 331788"/>
                <a:gd name="connsiteX92" fmla="*/ 165100 w 328613"/>
                <a:gd name="connsiteY92" fmla="*/ 95250 h 331788"/>
                <a:gd name="connsiteX93" fmla="*/ 103188 w 328613"/>
                <a:gd name="connsiteY93" fmla="*/ 127000 h 331788"/>
                <a:gd name="connsiteX94" fmla="*/ 103188 w 328613"/>
                <a:gd name="connsiteY94" fmla="*/ 309563 h 331788"/>
                <a:gd name="connsiteX95" fmla="*/ 227013 w 328613"/>
                <a:gd name="connsiteY95" fmla="*/ 309563 h 331788"/>
                <a:gd name="connsiteX96" fmla="*/ 227013 w 328613"/>
                <a:gd name="connsiteY96" fmla="*/ 127000 h 331788"/>
                <a:gd name="connsiteX97" fmla="*/ 176213 w 328613"/>
                <a:gd name="connsiteY97" fmla="*/ 23813 h 331788"/>
                <a:gd name="connsiteX98" fmla="*/ 176213 w 328613"/>
                <a:gd name="connsiteY98" fmla="*/ 34926 h 331788"/>
                <a:gd name="connsiteX99" fmla="*/ 200026 w 328613"/>
                <a:gd name="connsiteY99" fmla="*/ 30163 h 331788"/>
                <a:gd name="connsiteX100" fmla="*/ 168852 w 328613"/>
                <a:gd name="connsiteY100" fmla="*/ 0 h 331788"/>
                <a:gd name="connsiteX101" fmla="*/ 223405 w 328613"/>
                <a:gd name="connsiteY101" fmla="*/ 18145 h 331788"/>
                <a:gd name="connsiteX102" fmla="*/ 231198 w 328613"/>
                <a:gd name="connsiteY102" fmla="*/ 29809 h 331788"/>
                <a:gd name="connsiteX103" fmla="*/ 223405 w 328613"/>
                <a:gd name="connsiteY103" fmla="*/ 40177 h 331788"/>
                <a:gd name="connsiteX104" fmla="*/ 176646 w 328613"/>
                <a:gd name="connsiteY104" fmla="*/ 55730 h 331788"/>
                <a:gd name="connsiteX105" fmla="*/ 176646 w 328613"/>
                <a:gd name="connsiteY105" fmla="*/ 76467 h 331788"/>
                <a:gd name="connsiteX106" fmla="*/ 242888 w 328613"/>
                <a:gd name="connsiteY106" fmla="*/ 110164 h 331788"/>
                <a:gd name="connsiteX107" fmla="*/ 249382 w 328613"/>
                <a:gd name="connsiteY107" fmla="*/ 120532 h 331788"/>
                <a:gd name="connsiteX108" fmla="*/ 249382 w 328613"/>
                <a:gd name="connsiteY108" fmla="*/ 127013 h 331788"/>
                <a:gd name="connsiteX109" fmla="*/ 316923 w 328613"/>
                <a:gd name="connsiteY109" fmla="*/ 127013 h 331788"/>
                <a:gd name="connsiteX110" fmla="*/ 328613 w 328613"/>
                <a:gd name="connsiteY110" fmla="*/ 138677 h 331788"/>
                <a:gd name="connsiteX111" fmla="*/ 328613 w 328613"/>
                <a:gd name="connsiteY111" fmla="*/ 320124 h 331788"/>
                <a:gd name="connsiteX112" fmla="*/ 316923 w 328613"/>
                <a:gd name="connsiteY112" fmla="*/ 331788 h 331788"/>
                <a:gd name="connsiteX113" fmla="*/ 11690 w 328613"/>
                <a:gd name="connsiteY113" fmla="*/ 331788 h 331788"/>
                <a:gd name="connsiteX114" fmla="*/ 0 w 328613"/>
                <a:gd name="connsiteY114" fmla="*/ 320124 h 331788"/>
                <a:gd name="connsiteX115" fmla="*/ 0 w 328613"/>
                <a:gd name="connsiteY115" fmla="*/ 138677 h 331788"/>
                <a:gd name="connsiteX116" fmla="*/ 11690 w 328613"/>
                <a:gd name="connsiteY116" fmla="*/ 127013 h 331788"/>
                <a:gd name="connsiteX117" fmla="*/ 80529 w 328613"/>
                <a:gd name="connsiteY117" fmla="*/ 127013 h 331788"/>
                <a:gd name="connsiteX118" fmla="*/ 80529 w 328613"/>
                <a:gd name="connsiteY118" fmla="*/ 120532 h 331788"/>
                <a:gd name="connsiteX119" fmla="*/ 87024 w 328613"/>
                <a:gd name="connsiteY119" fmla="*/ 110164 h 331788"/>
                <a:gd name="connsiteX120" fmla="*/ 154565 w 328613"/>
                <a:gd name="connsiteY120" fmla="*/ 76467 h 331788"/>
                <a:gd name="connsiteX121" fmla="*/ 154565 w 328613"/>
                <a:gd name="connsiteY121" fmla="*/ 11664 h 331788"/>
                <a:gd name="connsiteX122" fmla="*/ 158461 w 328613"/>
                <a:gd name="connsiteY122" fmla="*/ 2592 h 331788"/>
                <a:gd name="connsiteX123" fmla="*/ 168852 w 328613"/>
                <a:gd name="connsiteY12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328613" h="331788">
                  <a:moveTo>
                    <a:pt x="270286" y="234950"/>
                  </a:moveTo>
                  <a:cubicBezTo>
                    <a:pt x="270286" y="234950"/>
                    <a:pt x="270286" y="234950"/>
                    <a:pt x="288209" y="234950"/>
                  </a:cubicBezTo>
                  <a:cubicBezTo>
                    <a:pt x="293330" y="234950"/>
                    <a:pt x="298451" y="240179"/>
                    <a:pt x="298451" y="246716"/>
                  </a:cubicBezTo>
                  <a:cubicBezTo>
                    <a:pt x="298451" y="253253"/>
                    <a:pt x="293330" y="257175"/>
                    <a:pt x="288209" y="257175"/>
                  </a:cubicBezTo>
                  <a:cubicBezTo>
                    <a:pt x="288209" y="257175"/>
                    <a:pt x="288209" y="257175"/>
                    <a:pt x="270286" y="257175"/>
                  </a:cubicBezTo>
                  <a:cubicBezTo>
                    <a:pt x="263884" y="257175"/>
                    <a:pt x="258763" y="253253"/>
                    <a:pt x="258763" y="246716"/>
                  </a:cubicBezTo>
                  <a:cubicBezTo>
                    <a:pt x="258763" y="240179"/>
                    <a:pt x="263884" y="234950"/>
                    <a:pt x="270286" y="234950"/>
                  </a:cubicBezTo>
                  <a:close/>
                  <a:moveTo>
                    <a:pt x="45167" y="234950"/>
                  </a:moveTo>
                  <a:cubicBezTo>
                    <a:pt x="45167" y="234950"/>
                    <a:pt x="45167" y="234950"/>
                    <a:pt x="63090" y="234950"/>
                  </a:cubicBezTo>
                  <a:cubicBezTo>
                    <a:pt x="69492" y="234950"/>
                    <a:pt x="74613" y="240179"/>
                    <a:pt x="74613" y="246716"/>
                  </a:cubicBezTo>
                  <a:cubicBezTo>
                    <a:pt x="74613" y="253253"/>
                    <a:pt x="69492" y="257175"/>
                    <a:pt x="63090" y="257175"/>
                  </a:cubicBezTo>
                  <a:cubicBezTo>
                    <a:pt x="63090" y="257175"/>
                    <a:pt x="63090" y="257175"/>
                    <a:pt x="45167" y="257175"/>
                  </a:cubicBezTo>
                  <a:cubicBezTo>
                    <a:pt x="38766" y="257175"/>
                    <a:pt x="34925" y="253253"/>
                    <a:pt x="34925" y="246716"/>
                  </a:cubicBezTo>
                  <a:cubicBezTo>
                    <a:pt x="34925" y="240179"/>
                    <a:pt x="38766" y="234950"/>
                    <a:pt x="45167" y="234950"/>
                  </a:cubicBezTo>
                  <a:close/>
                  <a:moveTo>
                    <a:pt x="184561" y="217488"/>
                  </a:moveTo>
                  <a:cubicBezTo>
                    <a:pt x="184561" y="217488"/>
                    <a:pt x="184561" y="217488"/>
                    <a:pt x="202484" y="217488"/>
                  </a:cubicBezTo>
                  <a:cubicBezTo>
                    <a:pt x="208885" y="217488"/>
                    <a:pt x="212726" y="222717"/>
                    <a:pt x="212726" y="229254"/>
                  </a:cubicBezTo>
                  <a:cubicBezTo>
                    <a:pt x="212726" y="235791"/>
                    <a:pt x="208885" y="239713"/>
                    <a:pt x="202484" y="239713"/>
                  </a:cubicBezTo>
                  <a:cubicBezTo>
                    <a:pt x="202484" y="239713"/>
                    <a:pt x="202484" y="239713"/>
                    <a:pt x="184561" y="239713"/>
                  </a:cubicBezTo>
                  <a:cubicBezTo>
                    <a:pt x="178159" y="239713"/>
                    <a:pt x="173038" y="235791"/>
                    <a:pt x="173038" y="229254"/>
                  </a:cubicBezTo>
                  <a:cubicBezTo>
                    <a:pt x="173038" y="222717"/>
                    <a:pt x="178159" y="217488"/>
                    <a:pt x="184561" y="217488"/>
                  </a:cubicBezTo>
                  <a:close/>
                  <a:moveTo>
                    <a:pt x="130585" y="217488"/>
                  </a:moveTo>
                  <a:cubicBezTo>
                    <a:pt x="130585" y="217488"/>
                    <a:pt x="130585" y="217488"/>
                    <a:pt x="148509" y="217488"/>
                  </a:cubicBezTo>
                  <a:cubicBezTo>
                    <a:pt x="154910" y="217488"/>
                    <a:pt x="158751" y="222717"/>
                    <a:pt x="158751" y="229254"/>
                  </a:cubicBezTo>
                  <a:cubicBezTo>
                    <a:pt x="158751" y="235791"/>
                    <a:pt x="154910" y="239713"/>
                    <a:pt x="148509" y="239713"/>
                  </a:cubicBezTo>
                  <a:cubicBezTo>
                    <a:pt x="148509" y="239713"/>
                    <a:pt x="148509" y="239713"/>
                    <a:pt x="130585" y="239713"/>
                  </a:cubicBezTo>
                  <a:cubicBezTo>
                    <a:pt x="124184" y="239713"/>
                    <a:pt x="119063" y="235791"/>
                    <a:pt x="119063" y="229254"/>
                  </a:cubicBezTo>
                  <a:cubicBezTo>
                    <a:pt x="119063" y="222717"/>
                    <a:pt x="124184" y="217488"/>
                    <a:pt x="130585" y="217488"/>
                  </a:cubicBezTo>
                  <a:close/>
                  <a:moveTo>
                    <a:pt x="270286" y="200025"/>
                  </a:moveTo>
                  <a:cubicBezTo>
                    <a:pt x="270286" y="200025"/>
                    <a:pt x="270286" y="200025"/>
                    <a:pt x="288209" y="200025"/>
                  </a:cubicBezTo>
                  <a:cubicBezTo>
                    <a:pt x="293330" y="200025"/>
                    <a:pt x="298451" y="204881"/>
                    <a:pt x="298451" y="210951"/>
                  </a:cubicBezTo>
                  <a:cubicBezTo>
                    <a:pt x="298451" y="217021"/>
                    <a:pt x="293330" y="220663"/>
                    <a:pt x="288209" y="220663"/>
                  </a:cubicBezTo>
                  <a:cubicBezTo>
                    <a:pt x="288209" y="220663"/>
                    <a:pt x="288209" y="220663"/>
                    <a:pt x="270286" y="220663"/>
                  </a:cubicBezTo>
                  <a:cubicBezTo>
                    <a:pt x="263884" y="220663"/>
                    <a:pt x="258763" y="217021"/>
                    <a:pt x="258763" y="210951"/>
                  </a:cubicBezTo>
                  <a:cubicBezTo>
                    <a:pt x="258763" y="204881"/>
                    <a:pt x="263884" y="200025"/>
                    <a:pt x="270286" y="200025"/>
                  </a:cubicBezTo>
                  <a:close/>
                  <a:moveTo>
                    <a:pt x="45167" y="200025"/>
                  </a:moveTo>
                  <a:cubicBezTo>
                    <a:pt x="45167" y="200025"/>
                    <a:pt x="45167" y="200025"/>
                    <a:pt x="63090" y="200025"/>
                  </a:cubicBezTo>
                  <a:cubicBezTo>
                    <a:pt x="69492" y="200025"/>
                    <a:pt x="74613" y="204881"/>
                    <a:pt x="74613" y="210951"/>
                  </a:cubicBezTo>
                  <a:cubicBezTo>
                    <a:pt x="74613" y="217021"/>
                    <a:pt x="69492" y="220663"/>
                    <a:pt x="63090" y="220663"/>
                  </a:cubicBezTo>
                  <a:cubicBezTo>
                    <a:pt x="63090" y="220663"/>
                    <a:pt x="63090" y="220663"/>
                    <a:pt x="45167" y="220663"/>
                  </a:cubicBezTo>
                  <a:cubicBezTo>
                    <a:pt x="38766" y="220663"/>
                    <a:pt x="34925" y="217021"/>
                    <a:pt x="34925" y="210951"/>
                  </a:cubicBezTo>
                  <a:cubicBezTo>
                    <a:pt x="34925" y="204881"/>
                    <a:pt x="38766" y="200025"/>
                    <a:pt x="45167" y="200025"/>
                  </a:cubicBezTo>
                  <a:close/>
                  <a:moveTo>
                    <a:pt x="184561" y="180975"/>
                  </a:moveTo>
                  <a:cubicBezTo>
                    <a:pt x="184561" y="180975"/>
                    <a:pt x="184561" y="180975"/>
                    <a:pt x="202484" y="180975"/>
                  </a:cubicBezTo>
                  <a:cubicBezTo>
                    <a:pt x="208885" y="180975"/>
                    <a:pt x="212726" y="186204"/>
                    <a:pt x="212726" y="192741"/>
                  </a:cubicBezTo>
                  <a:cubicBezTo>
                    <a:pt x="212726" y="199278"/>
                    <a:pt x="208885" y="203200"/>
                    <a:pt x="202484" y="203200"/>
                  </a:cubicBezTo>
                  <a:cubicBezTo>
                    <a:pt x="202484" y="203200"/>
                    <a:pt x="202484" y="203200"/>
                    <a:pt x="184561" y="203200"/>
                  </a:cubicBezTo>
                  <a:cubicBezTo>
                    <a:pt x="178159" y="203200"/>
                    <a:pt x="173038" y="199278"/>
                    <a:pt x="173038" y="192741"/>
                  </a:cubicBezTo>
                  <a:cubicBezTo>
                    <a:pt x="173038" y="186204"/>
                    <a:pt x="178159" y="180975"/>
                    <a:pt x="184561" y="180975"/>
                  </a:cubicBezTo>
                  <a:close/>
                  <a:moveTo>
                    <a:pt x="130585" y="180975"/>
                  </a:moveTo>
                  <a:cubicBezTo>
                    <a:pt x="130585" y="180975"/>
                    <a:pt x="130585" y="180975"/>
                    <a:pt x="148509" y="180975"/>
                  </a:cubicBezTo>
                  <a:cubicBezTo>
                    <a:pt x="154910" y="180975"/>
                    <a:pt x="158751" y="186204"/>
                    <a:pt x="158751" y="192741"/>
                  </a:cubicBezTo>
                  <a:cubicBezTo>
                    <a:pt x="158751" y="199278"/>
                    <a:pt x="154910" y="203200"/>
                    <a:pt x="148509" y="203200"/>
                  </a:cubicBezTo>
                  <a:cubicBezTo>
                    <a:pt x="148509" y="203200"/>
                    <a:pt x="148509" y="203200"/>
                    <a:pt x="130585" y="203200"/>
                  </a:cubicBezTo>
                  <a:cubicBezTo>
                    <a:pt x="124184" y="203200"/>
                    <a:pt x="119063" y="199278"/>
                    <a:pt x="119063" y="192741"/>
                  </a:cubicBezTo>
                  <a:cubicBezTo>
                    <a:pt x="119063" y="186204"/>
                    <a:pt x="124184" y="180975"/>
                    <a:pt x="130585" y="180975"/>
                  </a:cubicBezTo>
                  <a:close/>
                  <a:moveTo>
                    <a:pt x="270286" y="163513"/>
                  </a:moveTo>
                  <a:cubicBezTo>
                    <a:pt x="270286" y="163513"/>
                    <a:pt x="270286" y="163513"/>
                    <a:pt x="288209" y="163513"/>
                  </a:cubicBezTo>
                  <a:cubicBezTo>
                    <a:pt x="293330" y="163513"/>
                    <a:pt x="298451" y="168742"/>
                    <a:pt x="298451" y="175279"/>
                  </a:cubicBezTo>
                  <a:cubicBezTo>
                    <a:pt x="298451" y="180509"/>
                    <a:pt x="293330" y="185738"/>
                    <a:pt x="288209" y="185738"/>
                  </a:cubicBezTo>
                  <a:cubicBezTo>
                    <a:pt x="288209" y="185738"/>
                    <a:pt x="288209" y="185738"/>
                    <a:pt x="270286" y="185738"/>
                  </a:cubicBezTo>
                  <a:cubicBezTo>
                    <a:pt x="263884" y="185738"/>
                    <a:pt x="258763" y="180509"/>
                    <a:pt x="258763" y="175279"/>
                  </a:cubicBezTo>
                  <a:cubicBezTo>
                    <a:pt x="258763" y="168742"/>
                    <a:pt x="263884" y="163513"/>
                    <a:pt x="270286" y="163513"/>
                  </a:cubicBezTo>
                  <a:close/>
                  <a:moveTo>
                    <a:pt x="45167" y="163513"/>
                  </a:moveTo>
                  <a:cubicBezTo>
                    <a:pt x="45167" y="163513"/>
                    <a:pt x="45167" y="163513"/>
                    <a:pt x="63090" y="163513"/>
                  </a:cubicBezTo>
                  <a:cubicBezTo>
                    <a:pt x="69492" y="163513"/>
                    <a:pt x="74613" y="168742"/>
                    <a:pt x="74613" y="175279"/>
                  </a:cubicBezTo>
                  <a:cubicBezTo>
                    <a:pt x="74613" y="180509"/>
                    <a:pt x="69492" y="185738"/>
                    <a:pt x="63090" y="185738"/>
                  </a:cubicBezTo>
                  <a:cubicBezTo>
                    <a:pt x="63090" y="185738"/>
                    <a:pt x="63090" y="185738"/>
                    <a:pt x="45167" y="185738"/>
                  </a:cubicBezTo>
                  <a:cubicBezTo>
                    <a:pt x="38766" y="185738"/>
                    <a:pt x="34925" y="180509"/>
                    <a:pt x="34925" y="175279"/>
                  </a:cubicBezTo>
                  <a:cubicBezTo>
                    <a:pt x="34925" y="168742"/>
                    <a:pt x="38766" y="163513"/>
                    <a:pt x="45167" y="163513"/>
                  </a:cubicBezTo>
                  <a:close/>
                  <a:moveTo>
                    <a:pt x="249238" y="149225"/>
                  </a:moveTo>
                  <a:lnTo>
                    <a:pt x="249238" y="309563"/>
                  </a:lnTo>
                  <a:lnTo>
                    <a:pt x="306388" y="309563"/>
                  </a:lnTo>
                  <a:lnTo>
                    <a:pt x="306388" y="149225"/>
                  </a:lnTo>
                  <a:close/>
                  <a:moveTo>
                    <a:pt x="22225" y="149225"/>
                  </a:moveTo>
                  <a:lnTo>
                    <a:pt x="22225" y="309563"/>
                  </a:lnTo>
                  <a:lnTo>
                    <a:pt x="80963" y="309563"/>
                  </a:lnTo>
                  <a:lnTo>
                    <a:pt x="80963" y="149225"/>
                  </a:lnTo>
                  <a:close/>
                  <a:moveTo>
                    <a:pt x="184561" y="144463"/>
                  </a:moveTo>
                  <a:cubicBezTo>
                    <a:pt x="184561" y="144463"/>
                    <a:pt x="184561" y="144463"/>
                    <a:pt x="202484" y="144463"/>
                  </a:cubicBezTo>
                  <a:cubicBezTo>
                    <a:pt x="208885" y="144463"/>
                    <a:pt x="212726" y="149692"/>
                    <a:pt x="212726" y="156229"/>
                  </a:cubicBezTo>
                  <a:cubicBezTo>
                    <a:pt x="212726" y="161459"/>
                    <a:pt x="208885" y="166688"/>
                    <a:pt x="202484" y="166688"/>
                  </a:cubicBezTo>
                  <a:cubicBezTo>
                    <a:pt x="202484" y="166688"/>
                    <a:pt x="202484" y="166688"/>
                    <a:pt x="184561" y="166688"/>
                  </a:cubicBezTo>
                  <a:cubicBezTo>
                    <a:pt x="178159" y="166688"/>
                    <a:pt x="173038" y="161459"/>
                    <a:pt x="173038" y="156229"/>
                  </a:cubicBezTo>
                  <a:cubicBezTo>
                    <a:pt x="173038" y="149692"/>
                    <a:pt x="178159" y="144463"/>
                    <a:pt x="184561" y="144463"/>
                  </a:cubicBezTo>
                  <a:close/>
                  <a:moveTo>
                    <a:pt x="130585" y="144463"/>
                  </a:moveTo>
                  <a:cubicBezTo>
                    <a:pt x="130585" y="144463"/>
                    <a:pt x="130585" y="144463"/>
                    <a:pt x="148509" y="144463"/>
                  </a:cubicBezTo>
                  <a:cubicBezTo>
                    <a:pt x="154910" y="144463"/>
                    <a:pt x="158751" y="149692"/>
                    <a:pt x="158751" y="156229"/>
                  </a:cubicBezTo>
                  <a:cubicBezTo>
                    <a:pt x="158751" y="161459"/>
                    <a:pt x="154910" y="166688"/>
                    <a:pt x="148509" y="166688"/>
                  </a:cubicBezTo>
                  <a:cubicBezTo>
                    <a:pt x="148509" y="166688"/>
                    <a:pt x="148509" y="166688"/>
                    <a:pt x="130585" y="166688"/>
                  </a:cubicBezTo>
                  <a:cubicBezTo>
                    <a:pt x="124184" y="166688"/>
                    <a:pt x="119063" y="161459"/>
                    <a:pt x="119063" y="156229"/>
                  </a:cubicBezTo>
                  <a:cubicBezTo>
                    <a:pt x="119063" y="149692"/>
                    <a:pt x="124184" y="144463"/>
                    <a:pt x="130585" y="144463"/>
                  </a:cubicBezTo>
                  <a:close/>
                  <a:moveTo>
                    <a:pt x="165100" y="95250"/>
                  </a:moveTo>
                  <a:lnTo>
                    <a:pt x="103188" y="127000"/>
                  </a:lnTo>
                  <a:lnTo>
                    <a:pt x="103188" y="309563"/>
                  </a:lnTo>
                  <a:lnTo>
                    <a:pt x="227013" y="309563"/>
                  </a:lnTo>
                  <a:lnTo>
                    <a:pt x="227013" y="127000"/>
                  </a:lnTo>
                  <a:close/>
                  <a:moveTo>
                    <a:pt x="176213" y="23813"/>
                  </a:moveTo>
                  <a:lnTo>
                    <a:pt x="176213" y="34926"/>
                  </a:lnTo>
                  <a:lnTo>
                    <a:pt x="200026" y="30163"/>
                  </a:lnTo>
                  <a:close/>
                  <a:moveTo>
                    <a:pt x="168852" y="0"/>
                  </a:moveTo>
                  <a:cubicBezTo>
                    <a:pt x="168852" y="0"/>
                    <a:pt x="168852" y="0"/>
                    <a:pt x="223405" y="18145"/>
                  </a:cubicBezTo>
                  <a:cubicBezTo>
                    <a:pt x="227302" y="20737"/>
                    <a:pt x="231198" y="24625"/>
                    <a:pt x="231198" y="29809"/>
                  </a:cubicBezTo>
                  <a:cubicBezTo>
                    <a:pt x="231198" y="33697"/>
                    <a:pt x="227302" y="37585"/>
                    <a:pt x="223405" y="40177"/>
                  </a:cubicBezTo>
                  <a:cubicBezTo>
                    <a:pt x="223405" y="40177"/>
                    <a:pt x="223405" y="40177"/>
                    <a:pt x="176646" y="55730"/>
                  </a:cubicBezTo>
                  <a:cubicBezTo>
                    <a:pt x="176646" y="55730"/>
                    <a:pt x="176646" y="55730"/>
                    <a:pt x="176646" y="76467"/>
                  </a:cubicBezTo>
                  <a:cubicBezTo>
                    <a:pt x="176646" y="76467"/>
                    <a:pt x="176646" y="76467"/>
                    <a:pt x="242888" y="110164"/>
                  </a:cubicBezTo>
                  <a:cubicBezTo>
                    <a:pt x="246785" y="112756"/>
                    <a:pt x="249382" y="115348"/>
                    <a:pt x="249382" y="120532"/>
                  </a:cubicBezTo>
                  <a:cubicBezTo>
                    <a:pt x="249382" y="120532"/>
                    <a:pt x="249382" y="120532"/>
                    <a:pt x="249382" y="127013"/>
                  </a:cubicBezTo>
                  <a:cubicBezTo>
                    <a:pt x="249382" y="127013"/>
                    <a:pt x="249382" y="127013"/>
                    <a:pt x="316923" y="127013"/>
                  </a:cubicBezTo>
                  <a:cubicBezTo>
                    <a:pt x="323418" y="127013"/>
                    <a:pt x="328613" y="132197"/>
                    <a:pt x="328613" y="138677"/>
                  </a:cubicBezTo>
                  <a:cubicBezTo>
                    <a:pt x="328613" y="138677"/>
                    <a:pt x="328613" y="138677"/>
                    <a:pt x="328613" y="320124"/>
                  </a:cubicBezTo>
                  <a:cubicBezTo>
                    <a:pt x="328613" y="326604"/>
                    <a:pt x="323418" y="331788"/>
                    <a:pt x="316923" y="331788"/>
                  </a:cubicBezTo>
                  <a:lnTo>
                    <a:pt x="11690" y="331788"/>
                  </a:lnTo>
                  <a:cubicBezTo>
                    <a:pt x="5195" y="331788"/>
                    <a:pt x="0" y="326604"/>
                    <a:pt x="0" y="320124"/>
                  </a:cubicBezTo>
                  <a:cubicBezTo>
                    <a:pt x="0" y="320124"/>
                    <a:pt x="0" y="320124"/>
                    <a:pt x="0" y="138677"/>
                  </a:cubicBezTo>
                  <a:cubicBezTo>
                    <a:pt x="0" y="132197"/>
                    <a:pt x="5195" y="127013"/>
                    <a:pt x="11690" y="127013"/>
                  </a:cubicBezTo>
                  <a:cubicBezTo>
                    <a:pt x="11690" y="127013"/>
                    <a:pt x="11690" y="127013"/>
                    <a:pt x="80529" y="127013"/>
                  </a:cubicBezTo>
                  <a:cubicBezTo>
                    <a:pt x="80529" y="127013"/>
                    <a:pt x="80529" y="127013"/>
                    <a:pt x="80529" y="120532"/>
                  </a:cubicBezTo>
                  <a:cubicBezTo>
                    <a:pt x="80529" y="115348"/>
                    <a:pt x="83127" y="112756"/>
                    <a:pt x="87024" y="110164"/>
                  </a:cubicBezTo>
                  <a:cubicBezTo>
                    <a:pt x="87024" y="110164"/>
                    <a:pt x="87024" y="110164"/>
                    <a:pt x="154565" y="76467"/>
                  </a:cubicBezTo>
                  <a:cubicBezTo>
                    <a:pt x="154565" y="76467"/>
                    <a:pt x="154565" y="76467"/>
                    <a:pt x="154565" y="11664"/>
                  </a:cubicBezTo>
                  <a:cubicBezTo>
                    <a:pt x="154565" y="7776"/>
                    <a:pt x="155864" y="3888"/>
                    <a:pt x="158461" y="2592"/>
                  </a:cubicBezTo>
                  <a:cubicBezTo>
                    <a:pt x="161059" y="0"/>
                    <a:pt x="164956" y="0"/>
                    <a:pt x="168852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矩形 22"/>
            <p:cNvSpPr/>
            <p:nvPr/>
          </p:nvSpPr>
          <p:spPr>
            <a:xfrm>
              <a:off x="5562424" y="1871434"/>
              <a:ext cx="14339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5">
                      <a:lumMod val="75000"/>
                    </a:schemeClr>
                  </a:solidFill>
                </a14:hiddenFill>
              </a:ext>
            </a:extLst>
          </p:spPr>
          <p:txBody>
            <a:bodyPr wrap="none">
              <a:no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accent5">
                      <a:lumMod val="75000"/>
                    </a:schemeClr>
                  </a:solidFill>
                </a:rPr>
                <a:t>2012-2014</a:t>
              </a:r>
              <a:r>
                <a:rPr lang="zh-CN" altLang="en-US" sz="1800" b="1" dirty="0">
                  <a:solidFill>
                    <a:schemeClr val="accent5">
                      <a:lumMod val="75000"/>
                    </a:schemeClr>
                  </a:solidFill>
                </a:rPr>
                <a:t>年</a:t>
              </a:r>
            </a:p>
          </p:txBody>
        </p:sp>
      </p:grpSp>
      <p:grpSp>
        <p:nvGrpSpPr>
          <p:cNvPr id="30" name="PA_库_组合 29"/>
          <p:cNvGrpSpPr/>
          <p:nvPr/>
        </p:nvGrpSpPr>
        <p:grpSpPr>
          <a:xfrm>
            <a:off x="9308939" y="1871434"/>
            <a:ext cx="2019300" cy="2283927"/>
            <a:chOff x="9308939" y="1871434"/>
            <a:chExt cx="2019300" cy="2283927"/>
          </a:xfrm>
        </p:grpSpPr>
        <p:sp>
          <p:nvSpPr>
            <p:cNvPr id="9" name="圆角矩形 6"/>
            <p:cNvSpPr/>
            <p:nvPr/>
          </p:nvSpPr>
          <p:spPr>
            <a:xfrm>
              <a:off x="9308939" y="3392894"/>
              <a:ext cx="2019300" cy="7620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矩形 12"/>
            <p:cNvSpPr/>
            <p:nvPr/>
          </p:nvSpPr>
          <p:spPr>
            <a:xfrm>
              <a:off x="9454354" y="2263864"/>
              <a:ext cx="1738630" cy="64643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90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个项目县</a:t>
              </a:r>
            </a:p>
          </p:txBody>
        </p:sp>
        <p:sp>
          <p:nvSpPr>
            <p:cNvPr id="21" name="任意多边形 63"/>
            <p:cNvSpPr/>
            <p:nvPr/>
          </p:nvSpPr>
          <p:spPr>
            <a:xfrm>
              <a:off x="10109626" y="3723313"/>
              <a:ext cx="427913" cy="432048"/>
            </a:xfrm>
            <a:custGeom>
              <a:avLst/>
              <a:gdLst>
                <a:gd name="connsiteX0" fmla="*/ 270286 w 328613"/>
                <a:gd name="connsiteY0" fmla="*/ 234950 h 331788"/>
                <a:gd name="connsiteX1" fmla="*/ 288209 w 328613"/>
                <a:gd name="connsiteY1" fmla="*/ 234950 h 331788"/>
                <a:gd name="connsiteX2" fmla="*/ 298451 w 328613"/>
                <a:gd name="connsiteY2" fmla="*/ 246716 h 331788"/>
                <a:gd name="connsiteX3" fmla="*/ 288209 w 328613"/>
                <a:gd name="connsiteY3" fmla="*/ 257175 h 331788"/>
                <a:gd name="connsiteX4" fmla="*/ 270286 w 328613"/>
                <a:gd name="connsiteY4" fmla="*/ 257175 h 331788"/>
                <a:gd name="connsiteX5" fmla="*/ 258763 w 328613"/>
                <a:gd name="connsiteY5" fmla="*/ 246716 h 331788"/>
                <a:gd name="connsiteX6" fmla="*/ 270286 w 328613"/>
                <a:gd name="connsiteY6" fmla="*/ 234950 h 331788"/>
                <a:gd name="connsiteX7" fmla="*/ 45167 w 328613"/>
                <a:gd name="connsiteY7" fmla="*/ 234950 h 331788"/>
                <a:gd name="connsiteX8" fmla="*/ 63090 w 328613"/>
                <a:gd name="connsiteY8" fmla="*/ 234950 h 331788"/>
                <a:gd name="connsiteX9" fmla="*/ 74613 w 328613"/>
                <a:gd name="connsiteY9" fmla="*/ 246716 h 331788"/>
                <a:gd name="connsiteX10" fmla="*/ 63090 w 328613"/>
                <a:gd name="connsiteY10" fmla="*/ 257175 h 331788"/>
                <a:gd name="connsiteX11" fmla="*/ 45167 w 328613"/>
                <a:gd name="connsiteY11" fmla="*/ 257175 h 331788"/>
                <a:gd name="connsiteX12" fmla="*/ 34925 w 328613"/>
                <a:gd name="connsiteY12" fmla="*/ 246716 h 331788"/>
                <a:gd name="connsiteX13" fmla="*/ 45167 w 328613"/>
                <a:gd name="connsiteY13" fmla="*/ 234950 h 331788"/>
                <a:gd name="connsiteX14" fmla="*/ 184561 w 328613"/>
                <a:gd name="connsiteY14" fmla="*/ 217488 h 331788"/>
                <a:gd name="connsiteX15" fmla="*/ 202484 w 328613"/>
                <a:gd name="connsiteY15" fmla="*/ 217488 h 331788"/>
                <a:gd name="connsiteX16" fmla="*/ 212726 w 328613"/>
                <a:gd name="connsiteY16" fmla="*/ 229254 h 331788"/>
                <a:gd name="connsiteX17" fmla="*/ 202484 w 328613"/>
                <a:gd name="connsiteY17" fmla="*/ 239713 h 331788"/>
                <a:gd name="connsiteX18" fmla="*/ 184561 w 328613"/>
                <a:gd name="connsiteY18" fmla="*/ 239713 h 331788"/>
                <a:gd name="connsiteX19" fmla="*/ 173038 w 328613"/>
                <a:gd name="connsiteY19" fmla="*/ 229254 h 331788"/>
                <a:gd name="connsiteX20" fmla="*/ 184561 w 328613"/>
                <a:gd name="connsiteY20" fmla="*/ 217488 h 331788"/>
                <a:gd name="connsiteX21" fmla="*/ 130585 w 328613"/>
                <a:gd name="connsiteY21" fmla="*/ 217488 h 331788"/>
                <a:gd name="connsiteX22" fmla="*/ 148509 w 328613"/>
                <a:gd name="connsiteY22" fmla="*/ 217488 h 331788"/>
                <a:gd name="connsiteX23" fmla="*/ 158751 w 328613"/>
                <a:gd name="connsiteY23" fmla="*/ 229254 h 331788"/>
                <a:gd name="connsiteX24" fmla="*/ 148509 w 328613"/>
                <a:gd name="connsiteY24" fmla="*/ 239713 h 331788"/>
                <a:gd name="connsiteX25" fmla="*/ 130585 w 328613"/>
                <a:gd name="connsiteY25" fmla="*/ 239713 h 331788"/>
                <a:gd name="connsiteX26" fmla="*/ 119063 w 328613"/>
                <a:gd name="connsiteY26" fmla="*/ 229254 h 331788"/>
                <a:gd name="connsiteX27" fmla="*/ 130585 w 328613"/>
                <a:gd name="connsiteY27" fmla="*/ 217488 h 331788"/>
                <a:gd name="connsiteX28" fmla="*/ 270286 w 328613"/>
                <a:gd name="connsiteY28" fmla="*/ 200025 h 331788"/>
                <a:gd name="connsiteX29" fmla="*/ 288209 w 328613"/>
                <a:gd name="connsiteY29" fmla="*/ 200025 h 331788"/>
                <a:gd name="connsiteX30" fmla="*/ 298451 w 328613"/>
                <a:gd name="connsiteY30" fmla="*/ 210951 h 331788"/>
                <a:gd name="connsiteX31" fmla="*/ 288209 w 328613"/>
                <a:gd name="connsiteY31" fmla="*/ 220663 h 331788"/>
                <a:gd name="connsiteX32" fmla="*/ 270286 w 328613"/>
                <a:gd name="connsiteY32" fmla="*/ 220663 h 331788"/>
                <a:gd name="connsiteX33" fmla="*/ 258763 w 328613"/>
                <a:gd name="connsiteY33" fmla="*/ 210951 h 331788"/>
                <a:gd name="connsiteX34" fmla="*/ 270286 w 328613"/>
                <a:gd name="connsiteY34" fmla="*/ 200025 h 331788"/>
                <a:gd name="connsiteX35" fmla="*/ 45167 w 328613"/>
                <a:gd name="connsiteY35" fmla="*/ 200025 h 331788"/>
                <a:gd name="connsiteX36" fmla="*/ 63090 w 328613"/>
                <a:gd name="connsiteY36" fmla="*/ 200025 h 331788"/>
                <a:gd name="connsiteX37" fmla="*/ 74613 w 328613"/>
                <a:gd name="connsiteY37" fmla="*/ 210951 h 331788"/>
                <a:gd name="connsiteX38" fmla="*/ 63090 w 328613"/>
                <a:gd name="connsiteY38" fmla="*/ 220663 h 331788"/>
                <a:gd name="connsiteX39" fmla="*/ 45167 w 328613"/>
                <a:gd name="connsiteY39" fmla="*/ 220663 h 331788"/>
                <a:gd name="connsiteX40" fmla="*/ 34925 w 328613"/>
                <a:gd name="connsiteY40" fmla="*/ 210951 h 331788"/>
                <a:gd name="connsiteX41" fmla="*/ 45167 w 328613"/>
                <a:gd name="connsiteY41" fmla="*/ 200025 h 331788"/>
                <a:gd name="connsiteX42" fmla="*/ 184561 w 328613"/>
                <a:gd name="connsiteY42" fmla="*/ 180975 h 331788"/>
                <a:gd name="connsiteX43" fmla="*/ 202484 w 328613"/>
                <a:gd name="connsiteY43" fmla="*/ 180975 h 331788"/>
                <a:gd name="connsiteX44" fmla="*/ 212726 w 328613"/>
                <a:gd name="connsiteY44" fmla="*/ 192741 h 331788"/>
                <a:gd name="connsiteX45" fmla="*/ 202484 w 328613"/>
                <a:gd name="connsiteY45" fmla="*/ 203200 h 331788"/>
                <a:gd name="connsiteX46" fmla="*/ 184561 w 328613"/>
                <a:gd name="connsiteY46" fmla="*/ 203200 h 331788"/>
                <a:gd name="connsiteX47" fmla="*/ 173038 w 328613"/>
                <a:gd name="connsiteY47" fmla="*/ 192741 h 331788"/>
                <a:gd name="connsiteX48" fmla="*/ 184561 w 328613"/>
                <a:gd name="connsiteY48" fmla="*/ 180975 h 331788"/>
                <a:gd name="connsiteX49" fmla="*/ 130585 w 328613"/>
                <a:gd name="connsiteY49" fmla="*/ 180975 h 331788"/>
                <a:gd name="connsiteX50" fmla="*/ 148509 w 328613"/>
                <a:gd name="connsiteY50" fmla="*/ 180975 h 331788"/>
                <a:gd name="connsiteX51" fmla="*/ 158751 w 328613"/>
                <a:gd name="connsiteY51" fmla="*/ 192741 h 331788"/>
                <a:gd name="connsiteX52" fmla="*/ 148509 w 328613"/>
                <a:gd name="connsiteY52" fmla="*/ 203200 h 331788"/>
                <a:gd name="connsiteX53" fmla="*/ 130585 w 328613"/>
                <a:gd name="connsiteY53" fmla="*/ 203200 h 331788"/>
                <a:gd name="connsiteX54" fmla="*/ 119063 w 328613"/>
                <a:gd name="connsiteY54" fmla="*/ 192741 h 331788"/>
                <a:gd name="connsiteX55" fmla="*/ 130585 w 328613"/>
                <a:gd name="connsiteY55" fmla="*/ 180975 h 331788"/>
                <a:gd name="connsiteX56" fmla="*/ 270286 w 328613"/>
                <a:gd name="connsiteY56" fmla="*/ 163513 h 331788"/>
                <a:gd name="connsiteX57" fmla="*/ 288209 w 328613"/>
                <a:gd name="connsiteY57" fmla="*/ 163513 h 331788"/>
                <a:gd name="connsiteX58" fmla="*/ 298451 w 328613"/>
                <a:gd name="connsiteY58" fmla="*/ 175279 h 331788"/>
                <a:gd name="connsiteX59" fmla="*/ 288209 w 328613"/>
                <a:gd name="connsiteY59" fmla="*/ 185738 h 331788"/>
                <a:gd name="connsiteX60" fmla="*/ 270286 w 328613"/>
                <a:gd name="connsiteY60" fmla="*/ 185738 h 331788"/>
                <a:gd name="connsiteX61" fmla="*/ 258763 w 328613"/>
                <a:gd name="connsiteY61" fmla="*/ 175279 h 331788"/>
                <a:gd name="connsiteX62" fmla="*/ 270286 w 328613"/>
                <a:gd name="connsiteY62" fmla="*/ 163513 h 331788"/>
                <a:gd name="connsiteX63" fmla="*/ 45167 w 328613"/>
                <a:gd name="connsiteY63" fmla="*/ 163513 h 331788"/>
                <a:gd name="connsiteX64" fmla="*/ 63090 w 328613"/>
                <a:gd name="connsiteY64" fmla="*/ 163513 h 331788"/>
                <a:gd name="connsiteX65" fmla="*/ 74613 w 328613"/>
                <a:gd name="connsiteY65" fmla="*/ 175279 h 331788"/>
                <a:gd name="connsiteX66" fmla="*/ 63090 w 328613"/>
                <a:gd name="connsiteY66" fmla="*/ 185738 h 331788"/>
                <a:gd name="connsiteX67" fmla="*/ 45167 w 328613"/>
                <a:gd name="connsiteY67" fmla="*/ 185738 h 331788"/>
                <a:gd name="connsiteX68" fmla="*/ 34925 w 328613"/>
                <a:gd name="connsiteY68" fmla="*/ 175279 h 331788"/>
                <a:gd name="connsiteX69" fmla="*/ 45167 w 328613"/>
                <a:gd name="connsiteY69" fmla="*/ 163513 h 331788"/>
                <a:gd name="connsiteX70" fmla="*/ 249238 w 328613"/>
                <a:gd name="connsiteY70" fmla="*/ 149225 h 331788"/>
                <a:gd name="connsiteX71" fmla="*/ 249238 w 328613"/>
                <a:gd name="connsiteY71" fmla="*/ 309563 h 331788"/>
                <a:gd name="connsiteX72" fmla="*/ 306388 w 328613"/>
                <a:gd name="connsiteY72" fmla="*/ 309563 h 331788"/>
                <a:gd name="connsiteX73" fmla="*/ 306388 w 328613"/>
                <a:gd name="connsiteY73" fmla="*/ 149225 h 331788"/>
                <a:gd name="connsiteX74" fmla="*/ 22225 w 328613"/>
                <a:gd name="connsiteY74" fmla="*/ 149225 h 331788"/>
                <a:gd name="connsiteX75" fmla="*/ 22225 w 328613"/>
                <a:gd name="connsiteY75" fmla="*/ 309563 h 331788"/>
                <a:gd name="connsiteX76" fmla="*/ 80963 w 328613"/>
                <a:gd name="connsiteY76" fmla="*/ 309563 h 331788"/>
                <a:gd name="connsiteX77" fmla="*/ 80963 w 328613"/>
                <a:gd name="connsiteY77" fmla="*/ 149225 h 331788"/>
                <a:gd name="connsiteX78" fmla="*/ 184561 w 328613"/>
                <a:gd name="connsiteY78" fmla="*/ 144463 h 331788"/>
                <a:gd name="connsiteX79" fmla="*/ 202484 w 328613"/>
                <a:gd name="connsiteY79" fmla="*/ 144463 h 331788"/>
                <a:gd name="connsiteX80" fmla="*/ 212726 w 328613"/>
                <a:gd name="connsiteY80" fmla="*/ 156229 h 331788"/>
                <a:gd name="connsiteX81" fmla="*/ 202484 w 328613"/>
                <a:gd name="connsiteY81" fmla="*/ 166688 h 331788"/>
                <a:gd name="connsiteX82" fmla="*/ 184561 w 328613"/>
                <a:gd name="connsiteY82" fmla="*/ 166688 h 331788"/>
                <a:gd name="connsiteX83" fmla="*/ 173038 w 328613"/>
                <a:gd name="connsiteY83" fmla="*/ 156229 h 331788"/>
                <a:gd name="connsiteX84" fmla="*/ 184561 w 328613"/>
                <a:gd name="connsiteY84" fmla="*/ 144463 h 331788"/>
                <a:gd name="connsiteX85" fmla="*/ 130585 w 328613"/>
                <a:gd name="connsiteY85" fmla="*/ 144463 h 331788"/>
                <a:gd name="connsiteX86" fmla="*/ 148509 w 328613"/>
                <a:gd name="connsiteY86" fmla="*/ 144463 h 331788"/>
                <a:gd name="connsiteX87" fmla="*/ 158751 w 328613"/>
                <a:gd name="connsiteY87" fmla="*/ 156229 h 331788"/>
                <a:gd name="connsiteX88" fmla="*/ 148509 w 328613"/>
                <a:gd name="connsiteY88" fmla="*/ 166688 h 331788"/>
                <a:gd name="connsiteX89" fmla="*/ 130585 w 328613"/>
                <a:gd name="connsiteY89" fmla="*/ 166688 h 331788"/>
                <a:gd name="connsiteX90" fmla="*/ 119063 w 328613"/>
                <a:gd name="connsiteY90" fmla="*/ 156229 h 331788"/>
                <a:gd name="connsiteX91" fmla="*/ 130585 w 328613"/>
                <a:gd name="connsiteY91" fmla="*/ 144463 h 331788"/>
                <a:gd name="connsiteX92" fmla="*/ 165100 w 328613"/>
                <a:gd name="connsiteY92" fmla="*/ 95250 h 331788"/>
                <a:gd name="connsiteX93" fmla="*/ 103188 w 328613"/>
                <a:gd name="connsiteY93" fmla="*/ 127000 h 331788"/>
                <a:gd name="connsiteX94" fmla="*/ 103188 w 328613"/>
                <a:gd name="connsiteY94" fmla="*/ 309563 h 331788"/>
                <a:gd name="connsiteX95" fmla="*/ 227013 w 328613"/>
                <a:gd name="connsiteY95" fmla="*/ 309563 h 331788"/>
                <a:gd name="connsiteX96" fmla="*/ 227013 w 328613"/>
                <a:gd name="connsiteY96" fmla="*/ 127000 h 331788"/>
                <a:gd name="connsiteX97" fmla="*/ 176213 w 328613"/>
                <a:gd name="connsiteY97" fmla="*/ 23813 h 331788"/>
                <a:gd name="connsiteX98" fmla="*/ 176213 w 328613"/>
                <a:gd name="connsiteY98" fmla="*/ 34926 h 331788"/>
                <a:gd name="connsiteX99" fmla="*/ 200026 w 328613"/>
                <a:gd name="connsiteY99" fmla="*/ 30163 h 331788"/>
                <a:gd name="connsiteX100" fmla="*/ 168852 w 328613"/>
                <a:gd name="connsiteY100" fmla="*/ 0 h 331788"/>
                <a:gd name="connsiteX101" fmla="*/ 223405 w 328613"/>
                <a:gd name="connsiteY101" fmla="*/ 18145 h 331788"/>
                <a:gd name="connsiteX102" fmla="*/ 231198 w 328613"/>
                <a:gd name="connsiteY102" fmla="*/ 29809 h 331788"/>
                <a:gd name="connsiteX103" fmla="*/ 223405 w 328613"/>
                <a:gd name="connsiteY103" fmla="*/ 40177 h 331788"/>
                <a:gd name="connsiteX104" fmla="*/ 176646 w 328613"/>
                <a:gd name="connsiteY104" fmla="*/ 55730 h 331788"/>
                <a:gd name="connsiteX105" fmla="*/ 176646 w 328613"/>
                <a:gd name="connsiteY105" fmla="*/ 76467 h 331788"/>
                <a:gd name="connsiteX106" fmla="*/ 242888 w 328613"/>
                <a:gd name="connsiteY106" fmla="*/ 110164 h 331788"/>
                <a:gd name="connsiteX107" fmla="*/ 249382 w 328613"/>
                <a:gd name="connsiteY107" fmla="*/ 120532 h 331788"/>
                <a:gd name="connsiteX108" fmla="*/ 249382 w 328613"/>
                <a:gd name="connsiteY108" fmla="*/ 127013 h 331788"/>
                <a:gd name="connsiteX109" fmla="*/ 316923 w 328613"/>
                <a:gd name="connsiteY109" fmla="*/ 127013 h 331788"/>
                <a:gd name="connsiteX110" fmla="*/ 328613 w 328613"/>
                <a:gd name="connsiteY110" fmla="*/ 138677 h 331788"/>
                <a:gd name="connsiteX111" fmla="*/ 328613 w 328613"/>
                <a:gd name="connsiteY111" fmla="*/ 320124 h 331788"/>
                <a:gd name="connsiteX112" fmla="*/ 316923 w 328613"/>
                <a:gd name="connsiteY112" fmla="*/ 331788 h 331788"/>
                <a:gd name="connsiteX113" fmla="*/ 11690 w 328613"/>
                <a:gd name="connsiteY113" fmla="*/ 331788 h 331788"/>
                <a:gd name="connsiteX114" fmla="*/ 0 w 328613"/>
                <a:gd name="connsiteY114" fmla="*/ 320124 h 331788"/>
                <a:gd name="connsiteX115" fmla="*/ 0 w 328613"/>
                <a:gd name="connsiteY115" fmla="*/ 138677 h 331788"/>
                <a:gd name="connsiteX116" fmla="*/ 11690 w 328613"/>
                <a:gd name="connsiteY116" fmla="*/ 127013 h 331788"/>
                <a:gd name="connsiteX117" fmla="*/ 80529 w 328613"/>
                <a:gd name="connsiteY117" fmla="*/ 127013 h 331788"/>
                <a:gd name="connsiteX118" fmla="*/ 80529 w 328613"/>
                <a:gd name="connsiteY118" fmla="*/ 120532 h 331788"/>
                <a:gd name="connsiteX119" fmla="*/ 87024 w 328613"/>
                <a:gd name="connsiteY119" fmla="*/ 110164 h 331788"/>
                <a:gd name="connsiteX120" fmla="*/ 154565 w 328613"/>
                <a:gd name="connsiteY120" fmla="*/ 76467 h 331788"/>
                <a:gd name="connsiteX121" fmla="*/ 154565 w 328613"/>
                <a:gd name="connsiteY121" fmla="*/ 11664 h 331788"/>
                <a:gd name="connsiteX122" fmla="*/ 158461 w 328613"/>
                <a:gd name="connsiteY122" fmla="*/ 2592 h 331788"/>
                <a:gd name="connsiteX123" fmla="*/ 168852 w 328613"/>
                <a:gd name="connsiteY12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328613" h="331788">
                  <a:moveTo>
                    <a:pt x="270286" y="234950"/>
                  </a:moveTo>
                  <a:cubicBezTo>
                    <a:pt x="270286" y="234950"/>
                    <a:pt x="270286" y="234950"/>
                    <a:pt x="288209" y="234950"/>
                  </a:cubicBezTo>
                  <a:cubicBezTo>
                    <a:pt x="293330" y="234950"/>
                    <a:pt x="298451" y="240179"/>
                    <a:pt x="298451" y="246716"/>
                  </a:cubicBezTo>
                  <a:cubicBezTo>
                    <a:pt x="298451" y="253253"/>
                    <a:pt x="293330" y="257175"/>
                    <a:pt x="288209" y="257175"/>
                  </a:cubicBezTo>
                  <a:cubicBezTo>
                    <a:pt x="288209" y="257175"/>
                    <a:pt x="288209" y="257175"/>
                    <a:pt x="270286" y="257175"/>
                  </a:cubicBezTo>
                  <a:cubicBezTo>
                    <a:pt x="263884" y="257175"/>
                    <a:pt x="258763" y="253253"/>
                    <a:pt x="258763" y="246716"/>
                  </a:cubicBezTo>
                  <a:cubicBezTo>
                    <a:pt x="258763" y="240179"/>
                    <a:pt x="263884" y="234950"/>
                    <a:pt x="270286" y="234950"/>
                  </a:cubicBezTo>
                  <a:close/>
                  <a:moveTo>
                    <a:pt x="45167" y="234950"/>
                  </a:moveTo>
                  <a:cubicBezTo>
                    <a:pt x="45167" y="234950"/>
                    <a:pt x="45167" y="234950"/>
                    <a:pt x="63090" y="234950"/>
                  </a:cubicBezTo>
                  <a:cubicBezTo>
                    <a:pt x="69492" y="234950"/>
                    <a:pt x="74613" y="240179"/>
                    <a:pt x="74613" y="246716"/>
                  </a:cubicBezTo>
                  <a:cubicBezTo>
                    <a:pt x="74613" y="253253"/>
                    <a:pt x="69492" y="257175"/>
                    <a:pt x="63090" y="257175"/>
                  </a:cubicBezTo>
                  <a:cubicBezTo>
                    <a:pt x="63090" y="257175"/>
                    <a:pt x="63090" y="257175"/>
                    <a:pt x="45167" y="257175"/>
                  </a:cubicBezTo>
                  <a:cubicBezTo>
                    <a:pt x="38766" y="257175"/>
                    <a:pt x="34925" y="253253"/>
                    <a:pt x="34925" y="246716"/>
                  </a:cubicBezTo>
                  <a:cubicBezTo>
                    <a:pt x="34925" y="240179"/>
                    <a:pt x="38766" y="234950"/>
                    <a:pt x="45167" y="234950"/>
                  </a:cubicBezTo>
                  <a:close/>
                  <a:moveTo>
                    <a:pt x="184561" y="217488"/>
                  </a:moveTo>
                  <a:cubicBezTo>
                    <a:pt x="184561" y="217488"/>
                    <a:pt x="184561" y="217488"/>
                    <a:pt x="202484" y="217488"/>
                  </a:cubicBezTo>
                  <a:cubicBezTo>
                    <a:pt x="208885" y="217488"/>
                    <a:pt x="212726" y="222717"/>
                    <a:pt x="212726" y="229254"/>
                  </a:cubicBezTo>
                  <a:cubicBezTo>
                    <a:pt x="212726" y="235791"/>
                    <a:pt x="208885" y="239713"/>
                    <a:pt x="202484" y="239713"/>
                  </a:cubicBezTo>
                  <a:cubicBezTo>
                    <a:pt x="202484" y="239713"/>
                    <a:pt x="202484" y="239713"/>
                    <a:pt x="184561" y="239713"/>
                  </a:cubicBezTo>
                  <a:cubicBezTo>
                    <a:pt x="178159" y="239713"/>
                    <a:pt x="173038" y="235791"/>
                    <a:pt x="173038" y="229254"/>
                  </a:cubicBezTo>
                  <a:cubicBezTo>
                    <a:pt x="173038" y="222717"/>
                    <a:pt x="178159" y="217488"/>
                    <a:pt x="184561" y="217488"/>
                  </a:cubicBezTo>
                  <a:close/>
                  <a:moveTo>
                    <a:pt x="130585" y="217488"/>
                  </a:moveTo>
                  <a:cubicBezTo>
                    <a:pt x="130585" y="217488"/>
                    <a:pt x="130585" y="217488"/>
                    <a:pt x="148509" y="217488"/>
                  </a:cubicBezTo>
                  <a:cubicBezTo>
                    <a:pt x="154910" y="217488"/>
                    <a:pt x="158751" y="222717"/>
                    <a:pt x="158751" y="229254"/>
                  </a:cubicBezTo>
                  <a:cubicBezTo>
                    <a:pt x="158751" y="235791"/>
                    <a:pt x="154910" y="239713"/>
                    <a:pt x="148509" y="239713"/>
                  </a:cubicBezTo>
                  <a:cubicBezTo>
                    <a:pt x="148509" y="239713"/>
                    <a:pt x="148509" y="239713"/>
                    <a:pt x="130585" y="239713"/>
                  </a:cubicBezTo>
                  <a:cubicBezTo>
                    <a:pt x="124184" y="239713"/>
                    <a:pt x="119063" y="235791"/>
                    <a:pt x="119063" y="229254"/>
                  </a:cubicBezTo>
                  <a:cubicBezTo>
                    <a:pt x="119063" y="222717"/>
                    <a:pt x="124184" y="217488"/>
                    <a:pt x="130585" y="217488"/>
                  </a:cubicBezTo>
                  <a:close/>
                  <a:moveTo>
                    <a:pt x="270286" y="200025"/>
                  </a:moveTo>
                  <a:cubicBezTo>
                    <a:pt x="270286" y="200025"/>
                    <a:pt x="270286" y="200025"/>
                    <a:pt x="288209" y="200025"/>
                  </a:cubicBezTo>
                  <a:cubicBezTo>
                    <a:pt x="293330" y="200025"/>
                    <a:pt x="298451" y="204881"/>
                    <a:pt x="298451" y="210951"/>
                  </a:cubicBezTo>
                  <a:cubicBezTo>
                    <a:pt x="298451" y="217021"/>
                    <a:pt x="293330" y="220663"/>
                    <a:pt x="288209" y="220663"/>
                  </a:cubicBezTo>
                  <a:cubicBezTo>
                    <a:pt x="288209" y="220663"/>
                    <a:pt x="288209" y="220663"/>
                    <a:pt x="270286" y="220663"/>
                  </a:cubicBezTo>
                  <a:cubicBezTo>
                    <a:pt x="263884" y="220663"/>
                    <a:pt x="258763" y="217021"/>
                    <a:pt x="258763" y="210951"/>
                  </a:cubicBezTo>
                  <a:cubicBezTo>
                    <a:pt x="258763" y="204881"/>
                    <a:pt x="263884" y="200025"/>
                    <a:pt x="270286" y="200025"/>
                  </a:cubicBezTo>
                  <a:close/>
                  <a:moveTo>
                    <a:pt x="45167" y="200025"/>
                  </a:moveTo>
                  <a:cubicBezTo>
                    <a:pt x="45167" y="200025"/>
                    <a:pt x="45167" y="200025"/>
                    <a:pt x="63090" y="200025"/>
                  </a:cubicBezTo>
                  <a:cubicBezTo>
                    <a:pt x="69492" y="200025"/>
                    <a:pt x="74613" y="204881"/>
                    <a:pt x="74613" y="210951"/>
                  </a:cubicBezTo>
                  <a:cubicBezTo>
                    <a:pt x="74613" y="217021"/>
                    <a:pt x="69492" y="220663"/>
                    <a:pt x="63090" y="220663"/>
                  </a:cubicBezTo>
                  <a:cubicBezTo>
                    <a:pt x="63090" y="220663"/>
                    <a:pt x="63090" y="220663"/>
                    <a:pt x="45167" y="220663"/>
                  </a:cubicBezTo>
                  <a:cubicBezTo>
                    <a:pt x="38766" y="220663"/>
                    <a:pt x="34925" y="217021"/>
                    <a:pt x="34925" y="210951"/>
                  </a:cubicBezTo>
                  <a:cubicBezTo>
                    <a:pt x="34925" y="204881"/>
                    <a:pt x="38766" y="200025"/>
                    <a:pt x="45167" y="200025"/>
                  </a:cubicBezTo>
                  <a:close/>
                  <a:moveTo>
                    <a:pt x="184561" y="180975"/>
                  </a:moveTo>
                  <a:cubicBezTo>
                    <a:pt x="184561" y="180975"/>
                    <a:pt x="184561" y="180975"/>
                    <a:pt x="202484" y="180975"/>
                  </a:cubicBezTo>
                  <a:cubicBezTo>
                    <a:pt x="208885" y="180975"/>
                    <a:pt x="212726" y="186204"/>
                    <a:pt x="212726" y="192741"/>
                  </a:cubicBezTo>
                  <a:cubicBezTo>
                    <a:pt x="212726" y="199278"/>
                    <a:pt x="208885" y="203200"/>
                    <a:pt x="202484" y="203200"/>
                  </a:cubicBezTo>
                  <a:cubicBezTo>
                    <a:pt x="202484" y="203200"/>
                    <a:pt x="202484" y="203200"/>
                    <a:pt x="184561" y="203200"/>
                  </a:cubicBezTo>
                  <a:cubicBezTo>
                    <a:pt x="178159" y="203200"/>
                    <a:pt x="173038" y="199278"/>
                    <a:pt x="173038" y="192741"/>
                  </a:cubicBezTo>
                  <a:cubicBezTo>
                    <a:pt x="173038" y="186204"/>
                    <a:pt x="178159" y="180975"/>
                    <a:pt x="184561" y="180975"/>
                  </a:cubicBezTo>
                  <a:close/>
                  <a:moveTo>
                    <a:pt x="130585" y="180975"/>
                  </a:moveTo>
                  <a:cubicBezTo>
                    <a:pt x="130585" y="180975"/>
                    <a:pt x="130585" y="180975"/>
                    <a:pt x="148509" y="180975"/>
                  </a:cubicBezTo>
                  <a:cubicBezTo>
                    <a:pt x="154910" y="180975"/>
                    <a:pt x="158751" y="186204"/>
                    <a:pt x="158751" y="192741"/>
                  </a:cubicBezTo>
                  <a:cubicBezTo>
                    <a:pt x="158751" y="199278"/>
                    <a:pt x="154910" y="203200"/>
                    <a:pt x="148509" y="203200"/>
                  </a:cubicBezTo>
                  <a:cubicBezTo>
                    <a:pt x="148509" y="203200"/>
                    <a:pt x="148509" y="203200"/>
                    <a:pt x="130585" y="203200"/>
                  </a:cubicBezTo>
                  <a:cubicBezTo>
                    <a:pt x="124184" y="203200"/>
                    <a:pt x="119063" y="199278"/>
                    <a:pt x="119063" y="192741"/>
                  </a:cubicBezTo>
                  <a:cubicBezTo>
                    <a:pt x="119063" y="186204"/>
                    <a:pt x="124184" y="180975"/>
                    <a:pt x="130585" y="180975"/>
                  </a:cubicBezTo>
                  <a:close/>
                  <a:moveTo>
                    <a:pt x="270286" y="163513"/>
                  </a:moveTo>
                  <a:cubicBezTo>
                    <a:pt x="270286" y="163513"/>
                    <a:pt x="270286" y="163513"/>
                    <a:pt x="288209" y="163513"/>
                  </a:cubicBezTo>
                  <a:cubicBezTo>
                    <a:pt x="293330" y="163513"/>
                    <a:pt x="298451" y="168742"/>
                    <a:pt x="298451" y="175279"/>
                  </a:cubicBezTo>
                  <a:cubicBezTo>
                    <a:pt x="298451" y="180509"/>
                    <a:pt x="293330" y="185738"/>
                    <a:pt x="288209" y="185738"/>
                  </a:cubicBezTo>
                  <a:cubicBezTo>
                    <a:pt x="288209" y="185738"/>
                    <a:pt x="288209" y="185738"/>
                    <a:pt x="270286" y="185738"/>
                  </a:cubicBezTo>
                  <a:cubicBezTo>
                    <a:pt x="263884" y="185738"/>
                    <a:pt x="258763" y="180509"/>
                    <a:pt x="258763" y="175279"/>
                  </a:cubicBezTo>
                  <a:cubicBezTo>
                    <a:pt x="258763" y="168742"/>
                    <a:pt x="263884" y="163513"/>
                    <a:pt x="270286" y="163513"/>
                  </a:cubicBezTo>
                  <a:close/>
                  <a:moveTo>
                    <a:pt x="45167" y="163513"/>
                  </a:moveTo>
                  <a:cubicBezTo>
                    <a:pt x="45167" y="163513"/>
                    <a:pt x="45167" y="163513"/>
                    <a:pt x="63090" y="163513"/>
                  </a:cubicBezTo>
                  <a:cubicBezTo>
                    <a:pt x="69492" y="163513"/>
                    <a:pt x="74613" y="168742"/>
                    <a:pt x="74613" y="175279"/>
                  </a:cubicBezTo>
                  <a:cubicBezTo>
                    <a:pt x="74613" y="180509"/>
                    <a:pt x="69492" y="185738"/>
                    <a:pt x="63090" y="185738"/>
                  </a:cubicBezTo>
                  <a:cubicBezTo>
                    <a:pt x="63090" y="185738"/>
                    <a:pt x="63090" y="185738"/>
                    <a:pt x="45167" y="185738"/>
                  </a:cubicBezTo>
                  <a:cubicBezTo>
                    <a:pt x="38766" y="185738"/>
                    <a:pt x="34925" y="180509"/>
                    <a:pt x="34925" y="175279"/>
                  </a:cubicBezTo>
                  <a:cubicBezTo>
                    <a:pt x="34925" y="168742"/>
                    <a:pt x="38766" y="163513"/>
                    <a:pt x="45167" y="163513"/>
                  </a:cubicBezTo>
                  <a:close/>
                  <a:moveTo>
                    <a:pt x="249238" y="149225"/>
                  </a:moveTo>
                  <a:lnTo>
                    <a:pt x="249238" y="309563"/>
                  </a:lnTo>
                  <a:lnTo>
                    <a:pt x="306388" y="309563"/>
                  </a:lnTo>
                  <a:lnTo>
                    <a:pt x="306388" y="149225"/>
                  </a:lnTo>
                  <a:close/>
                  <a:moveTo>
                    <a:pt x="22225" y="149225"/>
                  </a:moveTo>
                  <a:lnTo>
                    <a:pt x="22225" y="309563"/>
                  </a:lnTo>
                  <a:lnTo>
                    <a:pt x="80963" y="309563"/>
                  </a:lnTo>
                  <a:lnTo>
                    <a:pt x="80963" y="149225"/>
                  </a:lnTo>
                  <a:close/>
                  <a:moveTo>
                    <a:pt x="184561" y="144463"/>
                  </a:moveTo>
                  <a:cubicBezTo>
                    <a:pt x="184561" y="144463"/>
                    <a:pt x="184561" y="144463"/>
                    <a:pt x="202484" y="144463"/>
                  </a:cubicBezTo>
                  <a:cubicBezTo>
                    <a:pt x="208885" y="144463"/>
                    <a:pt x="212726" y="149692"/>
                    <a:pt x="212726" y="156229"/>
                  </a:cubicBezTo>
                  <a:cubicBezTo>
                    <a:pt x="212726" y="161459"/>
                    <a:pt x="208885" y="166688"/>
                    <a:pt x="202484" y="166688"/>
                  </a:cubicBezTo>
                  <a:cubicBezTo>
                    <a:pt x="202484" y="166688"/>
                    <a:pt x="202484" y="166688"/>
                    <a:pt x="184561" y="166688"/>
                  </a:cubicBezTo>
                  <a:cubicBezTo>
                    <a:pt x="178159" y="166688"/>
                    <a:pt x="173038" y="161459"/>
                    <a:pt x="173038" y="156229"/>
                  </a:cubicBezTo>
                  <a:cubicBezTo>
                    <a:pt x="173038" y="149692"/>
                    <a:pt x="178159" y="144463"/>
                    <a:pt x="184561" y="144463"/>
                  </a:cubicBezTo>
                  <a:close/>
                  <a:moveTo>
                    <a:pt x="130585" y="144463"/>
                  </a:moveTo>
                  <a:cubicBezTo>
                    <a:pt x="130585" y="144463"/>
                    <a:pt x="130585" y="144463"/>
                    <a:pt x="148509" y="144463"/>
                  </a:cubicBezTo>
                  <a:cubicBezTo>
                    <a:pt x="154910" y="144463"/>
                    <a:pt x="158751" y="149692"/>
                    <a:pt x="158751" y="156229"/>
                  </a:cubicBezTo>
                  <a:cubicBezTo>
                    <a:pt x="158751" y="161459"/>
                    <a:pt x="154910" y="166688"/>
                    <a:pt x="148509" y="166688"/>
                  </a:cubicBezTo>
                  <a:cubicBezTo>
                    <a:pt x="148509" y="166688"/>
                    <a:pt x="148509" y="166688"/>
                    <a:pt x="130585" y="166688"/>
                  </a:cubicBezTo>
                  <a:cubicBezTo>
                    <a:pt x="124184" y="166688"/>
                    <a:pt x="119063" y="161459"/>
                    <a:pt x="119063" y="156229"/>
                  </a:cubicBezTo>
                  <a:cubicBezTo>
                    <a:pt x="119063" y="149692"/>
                    <a:pt x="124184" y="144463"/>
                    <a:pt x="130585" y="144463"/>
                  </a:cubicBezTo>
                  <a:close/>
                  <a:moveTo>
                    <a:pt x="165100" y="95250"/>
                  </a:moveTo>
                  <a:lnTo>
                    <a:pt x="103188" y="127000"/>
                  </a:lnTo>
                  <a:lnTo>
                    <a:pt x="103188" y="309563"/>
                  </a:lnTo>
                  <a:lnTo>
                    <a:pt x="227013" y="309563"/>
                  </a:lnTo>
                  <a:lnTo>
                    <a:pt x="227013" y="127000"/>
                  </a:lnTo>
                  <a:close/>
                  <a:moveTo>
                    <a:pt x="176213" y="23813"/>
                  </a:moveTo>
                  <a:lnTo>
                    <a:pt x="176213" y="34926"/>
                  </a:lnTo>
                  <a:lnTo>
                    <a:pt x="200026" y="30163"/>
                  </a:lnTo>
                  <a:close/>
                  <a:moveTo>
                    <a:pt x="168852" y="0"/>
                  </a:moveTo>
                  <a:cubicBezTo>
                    <a:pt x="168852" y="0"/>
                    <a:pt x="168852" y="0"/>
                    <a:pt x="223405" y="18145"/>
                  </a:cubicBezTo>
                  <a:cubicBezTo>
                    <a:pt x="227302" y="20737"/>
                    <a:pt x="231198" y="24625"/>
                    <a:pt x="231198" y="29809"/>
                  </a:cubicBezTo>
                  <a:cubicBezTo>
                    <a:pt x="231198" y="33697"/>
                    <a:pt x="227302" y="37585"/>
                    <a:pt x="223405" y="40177"/>
                  </a:cubicBezTo>
                  <a:cubicBezTo>
                    <a:pt x="223405" y="40177"/>
                    <a:pt x="223405" y="40177"/>
                    <a:pt x="176646" y="55730"/>
                  </a:cubicBezTo>
                  <a:cubicBezTo>
                    <a:pt x="176646" y="55730"/>
                    <a:pt x="176646" y="55730"/>
                    <a:pt x="176646" y="76467"/>
                  </a:cubicBezTo>
                  <a:cubicBezTo>
                    <a:pt x="176646" y="76467"/>
                    <a:pt x="176646" y="76467"/>
                    <a:pt x="242888" y="110164"/>
                  </a:cubicBezTo>
                  <a:cubicBezTo>
                    <a:pt x="246785" y="112756"/>
                    <a:pt x="249382" y="115348"/>
                    <a:pt x="249382" y="120532"/>
                  </a:cubicBezTo>
                  <a:cubicBezTo>
                    <a:pt x="249382" y="120532"/>
                    <a:pt x="249382" y="120532"/>
                    <a:pt x="249382" y="127013"/>
                  </a:cubicBezTo>
                  <a:cubicBezTo>
                    <a:pt x="249382" y="127013"/>
                    <a:pt x="249382" y="127013"/>
                    <a:pt x="316923" y="127013"/>
                  </a:cubicBezTo>
                  <a:cubicBezTo>
                    <a:pt x="323418" y="127013"/>
                    <a:pt x="328613" y="132197"/>
                    <a:pt x="328613" y="138677"/>
                  </a:cubicBezTo>
                  <a:cubicBezTo>
                    <a:pt x="328613" y="138677"/>
                    <a:pt x="328613" y="138677"/>
                    <a:pt x="328613" y="320124"/>
                  </a:cubicBezTo>
                  <a:cubicBezTo>
                    <a:pt x="328613" y="326604"/>
                    <a:pt x="323418" y="331788"/>
                    <a:pt x="316923" y="331788"/>
                  </a:cubicBezTo>
                  <a:lnTo>
                    <a:pt x="11690" y="331788"/>
                  </a:lnTo>
                  <a:cubicBezTo>
                    <a:pt x="5195" y="331788"/>
                    <a:pt x="0" y="326604"/>
                    <a:pt x="0" y="320124"/>
                  </a:cubicBezTo>
                  <a:cubicBezTo>
                    <a:pt x="0" y="320124"/>
                    <a:pt x="0" y="320124"/>
                    <a:pt x="0" y="138677"/>
                  </a:cubicBezTo>
                  <a:cubicBezTo>
                    <a:pt x="0" y="132197"/>
                    <a:pt x="5195" y="127013"/>
                    <a:pt x="11690" y="127013"/>
                  </a:cubicBezTo>
                  <a:cubicBezTo>
                    <a:pt x="11690" y="127013"/>
                    <a:pt x="11690" y="127013"/>
                    <a:pt x="80529" y="127013"/>
                  </a:cubicBezTo>
                  <a:cubicBezTo>
                    <a:pt x="80529" y="127013"/>
                    <a:pt x="80529" y="127013"/>
                    <a:pt x="80529" y="120532"/>
                  </a:cubicBezTo>
                  <a:cubicBezTo>
                    <a:pt x="80529" y="115348"/>
                    <a:pt x="83127" y="112756"/>
                    <a:pt x="87024" y="110164"/>
                  </a:cubicBezTo>
                  <a:cubicBezTo>
                    <a:pt x="87024" y="110164"/>
                    <a:pt x="87024" y="110164"/>
                    <a:pt x="154565" y="76467"/>
                  </a:cubicBezTo>
                  <a:cubicBezTo>
                    <a:pt x="154565" y="76467"/>
                    <a:pt x="154565" y="76467"/>
                    <a:pt x="154565" y="11664"/>
                  </a:cubicBezTo>
                  <a:cubicBezTo>
                    <a:pt x="154565" y="7776"/>
                    <a:pt x="155864" y="3888"/>
                    <a:pt x="158461" y="2592"/>
                  </a:cubicBezTo>
                  <a:cubicBezTo>
                    <a:pt x="161059" y="0"/>
                    <a:pt x="164956" y="0"/>
                    <a:pt x="168852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矩形 23"/>
            <p:cNvSpPr/>
            <p:nvPr/>
          </p:nvSpPr>
          <p:spPr>
            <a:xfrm>
              <a:off x="9575574" y="1871434"/>
              <a:ext cx="1433995" cy="3077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5">
                      <a:lumMod val="75000"/>
                    </a:schemeClr>
                  </a:solidFill>
                </a14:hiddenFill>
              </a:ext>
            </a:extLst>
          </p:spPr>
          <p:txBody>
            <a:bodyPr wrap="none">
              <a:no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accent5">
                      <a:lumMod val="75000"/>
                    </a:schemeClr>
                  </a:solidFill>
                </a:rPr>
                <a:t>2017-2019</a:t>
              </a:r>
              <a:r>
                <a:rPr lang="zh-CN" altLang="en-US" sz="1800" b="1" dirty="0">
                  <a:solidFill>
                    <a:schemeClr val="accent5">
                      <a:lumMod val="75000"/>
                    </a:schemeClr>
                  </a:solidFill>
                </a:rPr>
                <a:t>年</a:t>
              </a:r>
            </a:p>
          </p:txBody>
        </p:sp>
      </p:grpSp>
      <p:grpSp>
        <p:nvGrpSpPr>
          <p:cNvPr id="27" name="PA_库_组合 26"/>
          <p:cNvGrpSpPr/>
          <p:nvPr/>
        </p:nvGrpSpPr>
        <p:grpSpPr>
          <a:xfrm>
            <a:off x="3590773" y="2575817"/>
            <a:ext cx="1837055" cy="2120265"/>
            <a:chOff x="3602203" y="2575817"/>
            <a:chExt cx="1837055" cy="2120265"/>
          </a:xfrm>
        </p:grpSpPr>
        <p:sp>
          <p:nvSpPr>
            <p:cNvPr id="10" name="圆角矩形 3"/>
            <p:cNvSpPr/>
            <p:nvPr/>
          </p:nvSpPr>
          <p:spPr>
            <a:xfrm>
              <a:off x="3602203" y="3393697"/>
              <a:ext cx="1837055" cy="76200"/>
            </a:xfrm>
            <a:prstGeom prst="round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矩形 13"/>
            <p:cNvSpPr/>
            <p:nvPr/>
          </p:nvSpPr>
          <p:spPr>
            <a:xfrm>
              <a:off x="3783178" y="4049652"/>
              <a:ext cx="1636395" cy="64643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个试点区县</a:t>
              </a:r>
            </a:p>
          </p:txBody>
        </p:sp>
        <p:sp>
          <p:nvSpPr>
            <p:cNvPr id="17" name="任意多边形 59"/>
            <p:cNvSpPr/>
            <p:nvPr/>
          </p:nvSpPr>
          <p:spPr>
            <a:xfrm>
              <a:off x="4285586" y="2575817"/>
              <a:ext cx="427913" cy="432048"/>
            </a:xfrm>
            <a:custGeom>
              <a:avLst/>
              <a:gdLst>
                <a:gd name="connsiteX0" fmla="*/ 270286 w 328613"/>
                <a:gd name="connsiteY0" fmla="*/ 234950 h 331788"/>
                <a:gd name="connsiteX1" fmla="*/ 288209 w 328613"/>
                <a:gd name="connsiteY1" fmla="*/ 234950 h 331788"/>
                <a:gd name="connsiteX2" fmla="*/ 298451 w 328613"/>
                <a:gd name="connsiteY2" fmla="*/ 246716 h 331788"/>
                <a:gd name="connsiteX3" fmla="*/ 288209 w 328613"/>
                <a:gd name="connsiteY3" fmla="*/ 257175 h 331788"/>
                <a:gd name="connsiteX4" fmla="*/ 270286 w 328613"/>
                <a:gd name="connsiteY4" fmla="*/ 257175 h 331788"/>
                <a:gd name="connsiteX5" fmla="*/ 258763 w 328613"/>
                <a:gd name="connsiteY5" fmla="*/ 246716 h 331788"/>
                <a:gd name="connsiteX6" fmla="*/ 270286 w 328613"/>
                <a:gd name="connsiteY6" fmla="*/ 234950 h 331788"/>
                <a:gd name="connsiteX7" fmla="*/ 45167 w 328613"/>
                <a:gd name="connsiteY7" fmla="*/ 234950 h 331788"/>
                <a:gd name="connsiteX8" fmla="*/ 63090 w 328613"/>
                <a:gd name="connsiteY8" fmla="*/ 234950 h 331788"/>
                <a:gd name="connsiteX9" fmla="*/ 74613 w 328613"/>
                <a:gd name="connsiteY9" fmla="*/ 246716 h 331788"/>
                <a:gd name="connsiteX10" fmla="*/ 63090 w 328613"/>
                <a:gd name="connsiteY10" fmla="*/ 257175 h 331788"/>
                <a:gd name="connsiteX11" fmla="*/ 45167 w 328613"/>
                <a:gd name="connsiteY11" fmla="*/ 257175 h 331788"/>
                <a:gd name="connsiteX12" fmla="*/ 34925 w 328613"/>
                <a:gd name="connsiteY12" fmla="*/ 246716 h 331788"/>
                <a:gd name="connsiteX13" fmla="*/ 45167 w 328613"/>
                <a:gd name="connsiteY13" fmla="*/ 234950 h 331788"/>
                <a:gd name="connsiteX14" fmla="*/ 184561 w 328613"/>
                <a:gd name="connsiteY14" fmla="*/ 217488 h 331788"/>
                <a:gd name="connsiteX15" fmla="*/ 202484 w 328613"/>
                <a:gd name="connsiteY15" fmla="*/ 217488 h 331788"/>
                <a:gd name="connsiteX16" fmla="*/ 212726 w 328613"/>
                <a:gd name="connsiteY16" fmla="*/ 229254 h 331788"/>
                <a:gd name="connsiteX17" fmla="*/ 202484 w 328613"/>
                <a:gd name="connsiteY17" fmla="*/ 239713 h 331788"/>
                <a:gd name="connsiteX18" fmla="*/ 184561 w 328613"/>
                <a:gd name="connsiteY18" fmla="*/ 239713 h 331788"/>
                <a:gd name="connsiteX19" fmla="*/ 173038 w 328613"/>
                <a:gd name="connsiteY19" fmla="*/ 229254 h 331788"/>
                <a:gd name="connsiteX20" fmla="*/ 184561 w 328613"/>
                <a:gd name="connsiteY20" fmla="*/ 217488 h 331788"/>
                <a:gd name="connsiteX21" fmla="*/ 130585 w 328613"/>
                <a:gd name="connsiteY21" fmla="*/ 217488 h 331788"/>
                <a:gd name="connsiteX22" fmla="*/ 148509 w 328613"/>
                <a:gd name="connsiteY22" fmla="*/ 217488 h 331788"/>
                <a:gd name="connsiteX23" fmla="*/ 158751 w 328613"/>
                <a:gd name="connsiteY23" fmla="*/ 229254 h 331788"/>
                <a:gd name="connsiteX24" fmla="*/ 148509 w 328613"/>
                <a:gd name="connsiteY24" fmla="*/ 239713 h 331788"/>
                <a:gd name="connsiteX25" fmla="*/ 130585 w 328613"/>
                <a:gd name="connsiteY25" fmla="*/ 239713 h 331788"/>
                <a:gd name="connsiteX26" fmla="*/ 119063 w 328613"/>
                <a:gd name="connsiteY26" fmla="*/ 229254 h 331788"/>
                <a:gd name="connsiteX27" fmla="*/ 130585 w 328613"/>
                <a:gd name="connsiteY27" fmla="*/ 217488 h 331788"/>
                <a:gd name="connsiteX28" fmla="*/ 270286 w 328613"/>
                <a:gd name="connsiteY28" fmla="*/ 200025 h 331788"/>
                <a:gd name="connsiteX29" fmla="*/ 288209 w 328613"/>
                <a:gd name="connsiteY29" fmla="*/ 200025 h 331788"/>
                <a:gd name="connsiteX30" fmla="*/ 298451 w 328613"/>
                <a:gd name="connsiteY30" fmla="*/ 210951 h 331788"/>
                <a:gd name="connsiteX31" fmla="*/ 288209 w 328613"/>
                <a:gd name="connsiteY31" fmla="*/ 220663 h 331788"/>
                <a:gd name="connsiteX32" fmla="*/ 270286 w 328613"/>
                <a:gd name="connsiteY32" fmla="*/ 220663 h 331788"/>
                <a:gd name="connsiteX33" fmla="*/ 258763 w 328613"/>
                <a:gd name="connsiteY33" fmla="*/ 210951 h 331788"/>
                <a:gd name="connsiteX34" fmla="*/ 270286 w 328613"/>
                <a:gd name="connsiteY34" fmla="*/ 200025 h 331788"/>
                <a:gd name="connsiteX35" fmla="*/ 45167 w 328613"/>
                <a:gd name="connsiteY35" fmla="*/ 200025 h 331788"/>
                <a:gd name="connsiteX36" fmla="*/ 63090 w 328613"/>
                <a:gd name="connsiteY36" fmla="*/ 200025 h 331788"/>
                <a:gd name="connsiteX37" fmla="*/ 74613 w 328613"/>
                <a:gd name="connsiteY37" fmla="*/ 210951 h 331788"/>
                <a:gd name="connsiteX38" fmla="*/ 63090 w 328613"/>
                <a:gd name="connsiteY38" fmla="*/ 220663 h 331788"/>
                <a:gd name="connsiteX39" fmla="*/ 45167 w 328613"/>
                <a:gd name="connsiteY39" fmla="*/ 220663 h 331788"/>
                <a:gd name="connsiteX40" fmla="*/ 34925 w 328613"/>
                <a:gd name="connsiteY40" fmla="*/ 210951 h 331788"/>
                <a:gd name="connsiteX41" fmla="*/ 45167 w 328613"/>
                <a:gd name="connsiteY41" fmla="*/ 200025 h 331788"/>
                <a:gd name="connsiteX42" fmla="*/ 184561 w 328613"/>
                <a:gd name="connsiteY42" fmla="*/ 180975 h 331788"/>
                <a:gd name="connsiteX43" fmla="*/ 202484 w 328613"/>
                <a:gd name="connsiteY43" fmla="*/ 180975 h 331788"/>
                <a:gd name="connsiteX44" fmla="*/ 212726 w 328613"/>
                <a:gd name="connsiteY44" fmla="*/ 192741 h 331788"/>
                <a:gd name="connsiteX45" fmla="*/ 202484 w 328613"/>
                <a:gd name="connsiteY45" fmla="*/ 203200 h 331788"/>
                <a:gd name="connsiteX46" fmla="*/ 184561 w 328613"/>
                <a:gd name="connsiteY46" fmla="*/ 203200 h 331788"/>
                <a:gd name="connsiteX47" fmla="*/ 173038 w 328613"/>
                <a:gd name="connsiteY47" fmla="*/ 192741 h 331788"/>
                <a:gd name="connsiteX48" fmla="*/ 184561 w 328613"/>
                <a:gd name="connsiteY48" fmla="*/ 180975 h 331788"/>
                <a:gd name="connsiteX49" fmla="*/ 130585 w 328613"/>
                <a:gd name="connsiteY49" fmla="*/ 180975 h 331788"/>
                <a:gd name="connsiteX50" fmla="*/ 148509 w 328613"/>
                <a:gd name="connsiteY50" fmla="*/ 180975 h 331788"/>
                <a:gd name="connsiteX51" fmla="*/ 158751 w 328613"/>
                <a:gd name="connsiteY51" fmla="*/ 192741 h 331788"/>
                <a:gd name="connsiteX52" fmla="*/ 148509 w 328613"/>
                <a:gd name="connsiteY52" fmla="*/ 203200 h 331788"/>
                <a:gd name="connsiteX53" fmla="*/ 130585 w 328613"/>
                <a:gd name="connsiteY53" fmla="*/ 203200 h 331788"/>
                <a:gd name="connsiteX54" fmla="*/ 119063 w 328613"/>
                <a:gd name="connsiteY54" fmla="*/ 192741 h 331788"/>
                <a:gd name="connsiteX55" fmla="*/ 130585 w 328613"/>
                <a:gd name="connsiteY55" fmla="*/ 180975 h 331788"/>
                <a:gd name="connsiteX56" fmla="*/ 270286 w 328613"/>
                <a:gd name="connsiteY56" fmla="*/ 163513 h 331788"/>
                <a:gd name="connsiteX57" fmla="*/ 288209 w 328613"/>
                <a:gd name="connsiteY57" fmla="*/ 163513 h 331788"/>
                <a:gd name="connsiteX58" fmla="*/ 298451 w 328613"/>
                <a:gd name="connsiteY58" fmla="*/ 175279 h 331788"/>
                <a:gd name="connsiteX59" fmla="*/ 288209 w 328613"/>
                <a:gd name="connsiteY59" fmla="*/ 185738 h 331788"/>
                <a:gd name="connsiteX60" fmla="*/ 270286 w 328613"/>
                <a:gd name="connsiteY60" fmla="*/ 185738 h 331788"/>
                <a:gd name="connsiteX61" fmla="*/ 258763 w 328613"/>
                <a:gd name="connsiteY61" fmla="*/ 175279 h 331788"/>
                <a:gd name="connsiteX62" fmla="*/ 270286 w 328613"/>
                <a:gd name="connsiteY62" fmla="*/ 163513 h 331788"/>
                <a:gd name="connsiteX63" fmla="*/ 45167 w 328613"/>
                <a:gd name="connsiteY63" fmla="*/ 163513 h 331788"/>
                <a:gd name="connsiteX64" fmla="*/ 63090 w 328613"/>
                <a:gd name="connsiteY64" fmla="*/ 163513 h 331788"/>
                <a:gd name="connsiteX65" fmla="*/ 74613 w 328613"/>
                <a:gd name="connsiteY65" fmla="*/ 175279 h 331788"/>
                <a:gd name="connsiteX66" fmla="*/ 63090 w 328613"/>
                <a:gd name="connsiteY66" fmla="*/ 185738 h 331788"/>
                <a:gd name="connsiteX67" fmla="*/ 45167 w 328613"/>
                <a:gd name="connsiteY67" fmla="*/ 185738 h 331788"/>
                <a:gd name="connsiteX68" fmla="*/ 34925 w 328613"/>
                <a:gd name="connsiteY68" fmla="*/ 175279 h 331788"/>
                <a:gd name="connsiteX69" fmla="*/ 45167 w 328613"/>
                <a:gd name="connsiteY69" fmla="*/ 163513 h 331788"/>
                <a:gd name="connsiteX70" fmla="*/ 249238 w 328613"/>
                <a:gd name="connsiteY70" fmla="*/ 149225 h 331788"/>
                <a:gd name="connsiteX71" fmla="*/ 249238 w 328613"/>
                <a:gd name="connsiteY71" fmla="*/ 309563 h 331788"/>
                <a:gd name="connsiteX72" fmla="*/ 306388 w 328613"/>
                <a:gd name="connsiteY72" fmla="*/ 309563 h 331788"/>
                <a:gd name="connsiteX73" fmla="*/ 306388 w 328613"/>
                <a:gd name="connsiteY73" fmla="*/ 149225 h 331788"/>
                <a:gd name="connsiteX74" fmla="*/ 22225 w 328613"/>
                <a:gd name="connsiteY74" fmla="*/ 149225 h 331788"/>
                <a:gd name="connsiteX75" fmla="*/ 22225 w 328613"/>
                <a:gd name="connsiteY75" fmla="*/ 309563 h 331788"/>
                <a:gd name="connsiteX76" fmla="*/ 80963 w 328613"/>
                <a:gd name="connsiteY76" fmla="*/ 309563 h 331788"/>
                <a:gd name="connsiteX77" fmla="*/ 80963 w 328613"/>
                <a:gd name="connsiteY77" fmla="*/ 149225 h 331788"/>
                <a:gd name="connsiteX78" fmla="*/ 184561 w 328613"/>
                <a:gd name="connsiteY78" fmla="*/ 144463 h 331788"/>
                <a:gd name="connsiteX79" fmla="*/ 202484 w 328613"/>
                <a:gd name="connsiteY79" fmla="*/ 144463 h 331788"/>
                <a:gd name="connsiteX80" fmla="*/ 212726 w 328613"/>
                <a:gd name="connsiteY80" fmla="*/ 156229 h 331788"/>
                <a:gd name="connsiteX81" fmla="*/ 202484 w 328613"/>
                <a:gd name="connsiteY81" fmla="*/ 166688 h 331788"/>
                <a:gd name="connsiteX82" fmla="*/ 184561 w 328613"/>
                <a:gd name="connsiteY82" fmla="*/ 166688 h 331788"/>
                <a:gd name="connsiteX83" fmla="*/ 173038 w 328613"/>
                <a:gd name="connsiteY83" fmla="*/ 156229 h 331788"/>
                <a:gd name="connsiteX84" fmla="*/ 184561 w 328613"/>
                <a:gd name="connsiteY84" fmla="*/ 144463 h 331788"/>
                <a:gd name="connsiteX85" fmla="*/ 130585 w 328613"/>
                <a:gd name="connsiteY85" fmla="*/ 144463 h 331788"/>
                <a:gd name="connsiteX86" fmla="*/ 148509 w 328613"/>
                <a:gd name="connsiteY86" fmla="*/ 144463 h 331788"/>
                <a:gd name="connsiteX87" fmla="*/ 158751 w 328613"/>
                <a:gd name="connsiteY87" fmla="*/ 156229 h 331788"/>
                <a:gd name="connsiteX88" fmla="*/ 148509 w 328613"/>
                <a:gd name="connsiteY88" fmla="*/ 166688 h 331788"/>
                <a:gd name="connsiteX89" fmla="*/ 130585 w 328613"/>
                <a:gd name="connsiteY89" fmla="*/ 166688 h 331788"/>
                <a:gd name="connsiteX90" fmla="*/ 119063 w 328613"/>
                <a:gd name="connsiteY90" fmla="*/ 156229 h 331788"/>
                <a:gd name="connsiteX91" fmla="*/ 130585 w 328613"/>
                <a:gd name="connsiteY91" fmla="*/ 144463 h 331788"/>
                <a:gd name="connsiteX92" fmla="*/ 165100 w 328613"/>
                <a:gd name="connsiteY92" fmla="*/ 95250 h 331788"/>
                <a:gd name="connsiteX93" fmla="*/ 103188 w 328613"/>
                <a:gd name="connsiteY93" fmla="*/ 127000 h 331788"/>
                <a:gd name="connsiteX94" fmla="*/ 103188 w 328613"/>
                <a:gd name="connsiteY94" fmla="*/ 309563 h 331788"/>
                <a:gd name="connsiteX95" fmla="*/ 227013 w 328613"/>
                <a:gd name="connsiteY95" fmla="*/ 309563 h 331788"/>
                <a:gd name="connsiteX96" fmla="*/ 227013 w 328613"/>
                <a:gd name="connsiteY96" fmla="*/ 127000 h 331788"/>
                <a:gd name="connsiteX97" fmla="*/ 176213 w 328613"/>
                <a:gd name="connsiteY97" fmla="*/ 23813 h 331788"/>
                <a:gd name="connsiteX98" fmla="*/ 176213 w 328613"/>
                <a:gd name="connsiteY98" fmla="*/ 34926 h 331788"/>
                <a:gd name="connsiteX99" fmla="*/ 200026 w 328613"/>
                <a:gd name="connsiteY99" fmla="*/ 30163 h 331788"/>
                <a:gd name="connsiteX100" fmla="*/ 168852 w 328613"/>
                <a:gd name="connsiteY100" fmla="*/ 0 h 331788"/>
                <a:gd name="connsiteX101" fmla="*/ 223405 w 328613"/>
                <a:gd name="connsiteY101" fmla="*/ 18145 h 331788"/>
                <a:gd name="connsiteX102" fmla="*/ 231198 w 328613"/>
                <a:gd name="connsiteY102" fmla="*/ 29809 h 331788"/>
                <a:gd name="connsiteX103" fmla="*/ 223405 w 328613"/>
                <a:gd name="connsiteY103" fmla="*/ 40177 h 331788"/>
                <a:gd name="connsiteX104" fmla="*/ 176646 w 328613"/>
                <a:gd name="connsiteY104" fmla="*/ 55730 h 331788"/>
                <a:gd name="connsiteX105" fmla="*/ 176646 w 328613"/>
                <a:gd name="connsiteY105" fmla="*/ 76467 h 331788"/>
                <a:gd name="connsiteX106" fmla="*/ 242888 w 328613"/>
                <a:gd name="connsiteY106" fmla="*/ 110164 h 331788"/>
                <a:gd name="connsiteX107" fmla="*/ 249382 w 328613"/>
                <a:gd name="connsiteY107" fmla="*/ 120532 h 331788"/>
                <a:gd name="connsiteX108" fmla="*/ 249382 w 328613"/>
                <a:gd name="connsiteY108" fmla="*/ 127013 h 331788"/>
                <a:gd name="connsiteX109" fmla="*/ 316923 w 328613"/>
                <a:gd name="connsiteY109" fmla="*/ 127013 h 331788"/>
                <a:gd name="connsiteX110" fmla="*/ 328613 w 328613"/>
                <a:gd name="connsiteY110" fmla="*/ 138677 h 331788"/>
                <a:gd name="connsiteX111" fmla="*/ 328613 w 328613"/>
                <a:gd name="connsiteY111" fmla="*/ 320124 h 331788"/>
                <a:gd name="connsiteX112" fmla="*/ 316923 w 328613"/>
                <a:gd name="connsiteY112" fmla="*/ 331788 h 331788"/>
                <a:gd name="connsiteX113" fmla="*/ 11690 w 328613"/>
                <a:gd name="connsiteY113" fmla="*/ 331788 h 331788"/>
                <a:gd name="connsiteX114" fmla="*/ 0 w 328613"/>
                <a:gd name="connsiteY114" fmla="*/ 320124 h 331788"/>
                <a:gd name="connsiteX115" fmla="*/ 0 w 328613"/>
                <a:gd name="connsiteY115" fmla="*/ 138677 h 331788"/>
                <a:gd name="connsiteX116" fmla="*/ 11690 w 328613"/>
                <a:gd name="connsiteY116" fmla="*/ 127013 h 331788"/>
                <a:gd name="connsiteX117" fmla="*/ 80529 w 328613"/>
                <a:gd name="connsiteY117" fmla="*/ 127013 h 331788"/>
                <a:gd name="connsiteX118" fmla="*/ 80529 w 328613"/>
                <a:gd name="connsiteY118" fmla="*/ 120532 h 331788"/>
                <a:gd name="connsiteX119" fmla="*/ 87024 w 328613"/>
                <a:gd name="connsiteY119" fmla="*/ 110164 h 331788"/>
                <a:gd name="connsiteX120" fmla="*/ 154565 w 328613"/>
                <a:gd name="connsiteY120" fmla="*/ 76467 h 331788"/>
                <a:gd name="connsiteX121" fmla="*/ 154565 w 328613"/>
                <a:gd name="connsiteY121" fmla="*/ 11664 h 331788"/>
                <a:gd name="connsiteX122" fmla="*/ 158461 w 328613"/>
                <a:gd name="connsiteY122" fmla="*/ 2592 h 331788"/>
                <a:gd name="connsiteX123" fmla="*/ 168852 w 328613"/>
                <a:gd name="connsiteY12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328613" h="331788">
                  <a:moveTo>
                    <a:pt x="270286" y="234950"/>
                  </a:moveTo>
                  <a:cubicBezTo>
                    <a:pt x="270286" y="234950"/>
                    <a:pt x="270286" y="234950"/>
                    <a:pt x="288209" y="234950"/>
                  </a:cubicBezTo>
                  <a:cubicBezTo>
                    <a:pt x="293330" y="234950"/>
                    <a:pt x="298451" y="240179"/>
                    <a:pt x="298451" y="246716"/>
                  </a:cubicBezTo>
                  <a:cubicBezTo>
                    <a:pt x="298451" y="253253"/>
                    <a:pt x="293330" y="257175"/>
                    <a:pt x="288209" y="257175"/>
                  </a:cubicBezTo>
                  <a:cubicBezTo>
                    <a:pt x="288209" y="257175"/>
                    <a:pt x="288209" y="257175"/>
                    <a:pt x="270286" y="257175"/>
                  </a:cubicBezTo>
                  <a:cubicBezTo>
                    <a:pt x="263884" y="257175"/>
                    <a:pt x="258763" y="253253"/>
                    <a:pt x="258763" y="246716"/>
                  </a:cubicBezTo>
                  <a:cubicBezTo>
                    <a:pt x="258763" y="240179"/>
                    <a:pt x="263884" y="234950"/>
                    <a:pt x="270286" y="234950"/>
                  </a:cubicBezTo>
                  <a:close/>
                  <a:moveTo>
                    <a:pt x="45167" y="234950"/>
                  </a:moveTo>
                  <a:cubicBezTo>
                    <a:pt x="45167" y="234950"/>
                    <a:pt x="45167" y="234950"/>
                    <a:pt x="63090" y="234950"/>
                  </a:cubicBezTo>
                  <a:cubicBezTo>
                    <a:pt x="69492" y="234950"/>
                    <a:pt x="74613" y="240179"/>
                    <a:pt x="74613" y="246716"/>
                  </a:cubicBezTo>
                  <a:cubicBezTo>
                    <a:pt x="74613" y="253253"/>
                    <a:pt x="69492" y="257175"/>
                    <a:pt x="63090" y="257175"/>
                  </a:cubicBezTo>
                  <a:cubicBezTo>
                    <a:pt x="63090" y="257175"/>
                    <a:pt x="63090" y="257175"/>
                    <a:pt x="45167" y="257175"/>
                  </a:cubicBezTo>
                  <a:cubicBezTo>
                    <a:pt x="38766" y="257175"/>
                    <a:pt x="34925" y="253253"/>
                    <a:pt x="34925" y="246716"/>
                  </a:cubicBezTo>
                  <a:cubicBezTo>
                    <a:pt x="34925" y="240179"/>
                    <a:pt x="38766" y="234950"/>
                    <a:pt x="45167" y="234950"/>
                  </a:cubicBezTo>
                  <a:close/>
                  <a:moveTo>
                    <a:pt x="184561" y="217488"/>
                  </a:moveTo>
                  <a:cubicBezTo>
                    <a:pt x="184561" y="217488"/>
                    <a:pt x="184561" y="217488"/>
                    <a:pt x="202484" y="217488"/>
                  </a:cubicBezTo>
                  <a:cubicBezTo>
                    <a:pt x="208885" y="217488"/>
                    <a:pt x="212726" y="222717"/>
                    <a:pt x="212726" y="229254"/>
                  </a:cubicBezTo>
                  <a:cubicBezTo>
                    <a:pt x="212726" y="235791"/>
                    <a:pt x="208885" y="239713"/>
                    <a:pt x="202484" y="239713"/>
                  </a:cubicBezTo>
                  <a:cubicBezTo>
                    <a:pt x="202484" y="239713"/>
                    <a:pt x="202484" y="239713"/>
                    <a:pt x="184561" y="239713"/>
                  </a:cubicBezTo>
                  <a:cubicBezTo>
                    <a:pt x="178159" y="239713"/>
                    <a:pt x="173038" y="235791"/>
                    <a:pt x="173038" y="229254"/>
                  </a:cubicBezTo>
                  <a:cubicBezTo>
                    <a:pt x="173038" y="222717"/>
                    <a:pt x="178159" y="217488"/>
                    <a:pt x="184561" y="217488"/>
                  </a:cubicBezTo>
                  <a:close/>
                  <a:moveTo>
                    <a:pt x="130585" y="217488"/>
                  </a:moveTo>
                  <a:cubicBezTo>
                    <a:pt x="130585" y="217488"/>
                    <a:pt x="130585" y="217488"/>
                    <a:pt x="148509" y="217488"/>
                  </a:cubicBezTo>
                  <a:cubicBezTo>
                    <a:pt x="154910" y="217488"/>
                    <a:pt x="158751" y="222717"/>
                    <a:pt x="158751" y="229254"/>
                  </a:cubicBezTo>
                  <a:cubicBezTo>
                    <a:pt x="158751" y="235791"/>
                    <a:pt x="154910" y="239713"/>
                    <a:pt x="148509" y="239713"/>
                  </a:cubicBezTo>
                  <a:cubicBezTo>
                    <a:pt x="148509" y="239713"/>
                    <a:pt x="148509" y="239713"/>
                    <a:pt x="130585" y="239713"/>
                  </a:cubicBezTo>
                  <a:cubicBezTo>
                    <a:pt x="124184" y="239713"/>
                    <a:pt x="119063" y="235791"/>
                    <a:pt x="119063" y="229254"/>
                  </a:cubicBezTo>
                  <a:cubicBezTo>
                    <a:pt x="119063" y="222717"/>
                    <a:pt x="124184" y="217488"/>
                    <a:pt x="130585" y="217488"/>
                  </a:cubicBezTo>
                  <a:close/>
                  <a:moveTo>
                    <a:pt x="270286" y="200025"/>
                  </a:moveTo>
                  <a:cubicBezTo>
                    <a:pt x="270286" y="200025"/>
                    <a:pt x="270286" y="200025"/>
                    <a:pt x="288209" y="200025"/>
                  </a:cubicBezTo>
                  <a:cubicBezTo>
                    <a:pt x="293330" y="200025"/>
                    <a:pt x="298451" y="204881"/>
                    <a:pt x="298451" y="210951"/>
                  </a:cubicBezTo>
                  <a:cubicBezTo>
                    <a:pt x="298451" y="217021"/>
                    <a:pt x="293330" y="220663"/>
                    <a:pt x="288209" y="220663"/>
                  </a:cubicBezTo>
                  <a:cubicBezTo>
                    <a:pt x="288209" y="220663"/>
                    <a:pt x="288209" y="220663"/>
                    <a:pt x="270286" y="220663"/>
                  </a:cubicBezTo>
                  <a:cubicBezTo>
                    <a:pt x="263884" y="220663"/>
                    <a:pt x="258763" y="217021"/>
                    <a:pt x="258763" y="210951"/>
                  </a:cubicBezTo>
                  <a:cubicBezTo>
                    <a:pt x="258763" y="204881"/>
                    <a:pt x="263884" y="200025"/>
                    <a:pt x="270286" y="200025"/>
                  </a:cubicBezTo>
                  <a:close/>
                  <a:moveTo>
                    <a:pt x="45167" y="200025"/>
                  </a:moveTo>
                  <a:cubicBezTo>
                    <a:pt x="45167" y="200025"/>
                    <a:pt x="45167" y="200025"/>
                    <a:pt x="63090" y="200025"/>
                  </a:cubicBezTo>
                  <a:cubicBezTo>
                    <a:pt x="69492" y="200025"/>
                    <a:pt x="74613" y="204881"/>
                    <a:pt x="74613" y="210951"/>
                  </a:cubicBezTo>
                  <a:cubicBezTo>
                    <a:pt x="74613" y="217021"/>
                    <a:pt x="69492" y="220663"/>
                    <a:pt x="63090" y="220663"/>
                  </a:cubicBezTo>
                  <a:cubicBezTo>
                    <a:pt x="63090" y="220663"/>
                    <a:pt x="63090" y="220663"/>
                    <a:pt x="45167" y="220663"/>
                  </a:cubicBezTo>
                  <a:cubicBezTo>
                    <a:pt x="38766" y="220663"/>
                    <a:pt x="34925" y="217021"/>
                    <a:pt x="34925" y="210951"/>
                  </a:cubicBezTo>
                  <a:cubicBezTo>
                    <a:pt x="34925" y="204881"/>
                    <a:pt x="38766" y="200025"/>
                    <a:pt x="45167" y="200025"/>
                  </a:cubicBezTo>
                  <a:close/>
                  <a:moveTo>
                    <a:pt x="184561" y="180975"/>
                  </a:moveTo>
                  <a:cubicBezTo>
                    <a:pt x="184561" y="180975"/>
                    <a:pt x="184561" y="180975"/>
                    <a:pt x="202484" y="180975"/>
                  </a:cubicBezTo>
                  <a:cubicBezTo>
                    <a:pt x="208885" y="180975"/>
                    <a:pt x="212726" y="186204"/>
                    <a:pt x="212726" y="192741"/>
                  </a:cubicBezTo>
                  <a:cubicBezTo>
                    <a:pt x="212726" y="199278"/>
                    <a:pt x="208885" y="203200"/>
                    <a:pt x="202484" y="203200"/>
                  </a:cubicBezTo>
                  <a:cubicBezTo>
                    <a:pt x="202484" y="203200"/>
                    <a:pt x="202484" y="203200"/>
                    <a:pt x="184561" y="203200"/>
                  </a:cubicBezTo>
                  <a:cubicBezTo>
                    <a:pt x="178159" y="203200"/>
                    <a:pt x="173038" y="199278"/>
                    <a:pt x="173038" y="192741"/>
                  </a:cubicBezTo>
                  <a:cubicBezTo>
                    <a:pt x="173038" y="186204"/>
                    <a:pt x="178159" y="180975"/>
                    <a:pt x="184561" y="180975"/>
                  </a:cubicBezTo>
                  <a:close/>
                  <a:moveTo>
                    <a:pt x="130585" y="180975"/>
                  </a:moveTo>
                  <a:cubicBezTo>
                    <a:pt x="130585" y="180975"/>
                    <a:pt x="130585" y="180975"/>
                    <a:pt x="148509" y="180975"/>
                  </a:cubicBezTo>
                  <a:cubicBezTo>
                    <a:pt x="154910" y="180975"/>
                    <a:pt x="158751" y="186204"/>
                    <a:pt x="158751" y="192741"/>
                  </a:cubicBezTo>
                  <a:cubicBezTo>
                    <a:pt x="158751" y="199278"/>
                    <a:pt x="154910" y="203200"/>
                    <a:pt x="148509" y="203200"/>
                  </a:cubicBezTo>
                  <a:cubicBezTo>
                    <a:pt x="148509" y="203200"/>
                    <a:pt x="148509" y="203200"/>
                    <a:pt x="130585" y="203200"/>
                  </a:cubicBezTo>
                  <a:cubicBezTo>
                    <a:pt x="124184" y="203200"/>
                    <a:pt x="119063" y="199278"/>
                    <a:pt x="119063" y="192741"/>
                  </a:cubicBezTo>
                  <a:cubicBezTo>
                    <a:pt x="119063" y="186204"/>
                    <a:pt x="124184" y="180975"/>
                    <a:pt x="130585" y="180975"/>
                  </a:cubicBezTo>
                  <a:close/>
                  <a:moveTo>
                    <a:pt x="270286" y="163513"/>
                  </a:moveTo>
                  <a:cubicBezTo>
                    <a:pt x="270286" y="163513"/>
                    <a:pt x="270286" y="163513"/>
                    <a:pt x="288209" y="163513"/>
                  </a:cubicBezTo>
                  <a:cubicBezTo>
                    <a:pt x="293330" y="163513"/>
                    <a:pt x="298451" y="168742"/>
                    <a:pt x="298451" y="175279"/>
                  </a:cubicBezTo>
                  <a:cubicBezTo>
                    <a:pt x="298451" y="180509"/>
                    <a:pt x="293330" y="185738"/>
                    <a:pt x="288209" y="185738"/>
                  </a:cubicBezTo>
                  <a:cubicBezTo>
                    <a:pt x="288209" y="185738"/>
                    <a:pt x="288209" y="185738"/>
                    <a:pt x="270286" y="185738"/>
                  </a:cubicBezTo>
                  <a:cubicBezTo>
                    <a:pt x="263884" y="185738"/>
                    <a:pt x="258763" y="180509"/>
                    <a:pt x="258763" y="175279"/>
                  </a:cubicBezTo>
                  <a:cubicBezTo>
                    <a:pt x="258763" y="168742"/>
                    <a:pt x="263884" y="163513"/>
                    <a:pt x="270286" y="163513"/>
                  </a:cubicBezTo>
                  <a:close/>
                  <a:moveTo>
                    <a:pt x="45167" y="163513"/>
                  </a:moveTo>
                  <a:cubicBezTo>
                    <a:pt x="45167" y="163513"/>
                    <a:pt x="45167" y="163513"/>
                    <a:pt x="63090" y="163513"/>
                  </a:cubicBezTo>
                  <a:cubicBezTo>
                    <a:pt x="69492" y="163513"/>
                    <a:pt x="74613" y="168742"/>
                    <a:pt x="74613" y="175279"/>
                  </a:cubicBezTo>
                  <a:cubicBezTo>
                    <a:pt x="74613" y="180509"/>
                    <a:pt x="69492" y="185738"/>
                    <a:pt x="63090" y="185738"/>
                  </a:cubicBezTo>
                  <a:cubicBezTo>
                    <a:pt x="63090" y="185738"/>
                    <a:pt x="63090" y="185738"/>
                    <a:pt x="45167" y="185738"/>
                  </a:cubicBezTo>
                  <a:cubicBezTo>
                    <a:pt x="38766" y="185738"/>
                    <a:pt x="34925" y="180509"/>
                    <a:pt x="34925" y="175279"/>
                  </a:cubicBezTo>
                  <a:cubicBezTo>
                    <a:pt x="34925" y="168742"/>
                    <a:pt x="38766" y="163513"/>
                    <a:pt x="45167" y="163513"/>
                  </a:cubicBezTo>
                  <a:close/>
                  <a:moveTo>
                    <a:pt x="249238" y="149225"/>
                  </a:moveTo>
                  <a:lnTo>
                    <a:pt x="249238" y="309563"/>
                  </a:lnTo>
                  <a:lnTo>
                    <a:pt x="306388" y="309563"/>
                  </a:lnTo>
                  <a:lnTo>
                    <a:pt x="306388" y="149225"/>
                  </a:lnTo>
                  <a:close/>
                  <a:moveTo>
                    <a:pt x="22225" y="149225"/>
                  </a:moveTo>
                  <a:lnTo>
                    <a:pt x="22225" y="309563"/>
                  </a:lnTo>
                  <a:lnTo>
                    <a:pt x="80963" y="309563"/>
                  </a:lnTo>
                  <a:lnTo>
                    <a:pt x="80963" y="149225"/>
                  </a:lnTo>
                  <a:close/>
                  <a:moveTo>
                    <a:pt x="184561" y="144463"/>
                  </a:moveTo>
                  <a:cubicBezTo>
                    <a:pt x="184561" y="144463"/>
                    <a:pt x="184561" y="144463"/>
                    <a:pt x="202484" y="144463"/>
                  </a:cubicBezTo>
                  <a:cubicBezTo>
                    <a:pt x="208885" y="144463"/>
                    <a:pt x="212726" y="149692"/>
                    <a:pt x="212726" y="156229"/>
                  </a:cubicBezTo>
                  <a:cubicBezTo>
                    <a:pt x="212726" y="161459"/>
                    <a:pt x="208885" y="166688"/>
                    <a:pt x="202484" y="166688"/>
                  </a:cubicBezTo>
                  <a:cubicBezTo>
                    <a:pt x="202484" y="166688"/>
                    <a:pt x="202484" y="166688"/>
                    <a:pt x="184561" y="166688"/>
                  </a:cubicBezTo>
                  <a:cubicBezTo>
                    <a:pt x="178159" y="166688"/>
                    <a:pt x="173038" y="161459"/>
                    <a:pt x="173038" y="156229"/>
                  </a:cubicBezTo>
                  <a:cubicBezTo>
                    <a:pt x="173038" y="149692"/>
                    <a:pt x="178159" y="144463"/>
                    <a:pt x="184561" y="144463"/>
                  </a:cubicBezTo>
                  <a:close/>
                  <a:moveTo>
                    <a:pt x="130585" y="144463"/>
                  </a:moveTo>
                  <a:cubicBezTo>
                    <a:pt x="130585" y="144463"/>
                    <a:pt x="130585" y="144463"/>
                    <a:pt x="148509" y="144463"/>
                  </a:cubicBezTo>
                  <a:cubicBezTo>
                    <a:pt x="154910" y="144463"/>
                    <a:pt x="158751" y="149692"/>
                    <a:pt x="158751" y="156229"/>
                  </a:cubicBezTo>
                  <a:cubicBezTo>
                    <a:pt x="158751" y="161459"/>
                    <a:pt x="154910" y="166688"/>
                    <a:pt x="148509" y="166688"/>
                  </a:cubicBezTo>
                  <a:cubicBezTo>
                    <a:pt x="148509" y="166688"/>
                    <a:pt x="148509" y="166688"/>
                    <a:pt x="130585" y="166688"/>
                  </a:cubicBezTo>
                  <a:cubicBezTo>
                    <a:pt x="124184" y="166688"/>
                    <a:pt x="119063" y="161459"/>
                    <a:pt x="119063" y="156229"/>
                  </a:cubicBezTo>
                  <a:cubicBezTo>
                    <a:pt x="119063" y="149692"/>
                    <a:pt x="124184" y="144463"/>
                    <a:pt x="130585" y="144463"/>
                  </a:cubicBezTo>
                  <a:close/>
                  <a:moveTo>
                    <a:pt x="165100" y="95250"/>
                  </a:moveTo>
                  <a:lnTo>
                    <a:pt x="103188" y="127000"/>
                  </a:lnTo>
                  <a:lnTo>
                    <a:pt x="103188" y="309563"/>
                  </a:lnTo>
                  <a:lnTo>
                    <a:pt x="227013" y="309563"/>
                  </a:lnTo>
                  <a:lnTo>
                    <a:pt x="227013" y="127000"/>
                  </a:lnTo>
                  <a:close/>
                  <a:moveTo>
                    <a:pt x="176213" y="23813"/>
                  </a:moveTo>
                  <a:lnTo>
                    <a:pt x="176213" y="34926"/>
                  </a:lnTo>
                  <a:lnTo>
                    <a:pt x="200026" y="30163"/>
                  </a:lnTo>
                  <a:close/>
                  <a:moveTo>
                    <a:pt x="168852" y="0"/>
                  </a:moveTo>
                  <a:cubicBezTo>
                    <a:pt x="168852" y="0"/>
                    <a:pt x="168852" y="0"/>
                    <a:pt x="223405" y="18145"/>
                  </a:cubicBezTo>
                  <a:cubicBezTo>
                    <a:pt x="227302" y="20737"/>
                    <a:pt x="231198" y="24625"/>
                    <a:pt x="231198" y="29809"/>
                  </a:cubicBezTo>
                  <a:cubicBezTo>
                    <a:pt x="231198" y="33697"/>
                    <a:pt x="227302" y="37585"/>
                    <a:pt x="223405" y="40177"/>
                  </a:cubicBezTo>
                  <a:cubicBezTo>
                    <a:pt x="223405" y="40177"/>
                    <a:pt x="223405" y="40177"/>
                    <a:pt x="176646" y="55730"/>
                  </a:cubicBezTo>
                  <a:cubicBezTo>
                    <a:pt x="176646" y="55730"/>
                    <a:pt x="176646" y="55730"/>
                    <a:pt x="176646" y="76467"/>
                  </a:cubicBezTo>
                  <a:cubicBezTo>
                    <a:pt x="176646" y="76467"/>
                    <a:pt x="176646" y="76467"/>
                    <a:pt x="242888" y="110164"/>
                  </a:cubicBezTo>
                  <a:cubicBezTo>
                    <a:pt x="246785" y="112756"/>
                    <a:pt x="249382" y="115348"/>
                    <a:pt x="249382" y="120532"/>
                  </a:cubicBezTo>
                  <a:cubicBezTo>
                    <a:pt x="249382" y="120532"/>
                    <a:pt x="249382" y="120532"/>
                    <a:pt x="249382" y="127013"/>
                  </a:cubicBezTo>
                  <a:cubicBezTo>
                    <a:pt x="249382" y="127013"/>
                    <a:pt x="249382" y="127013"/>
                    <a:pt x="316923" y="127013"/>
                  </a:cubicBezTo>
                  <a:cubicBezTo>
                    <a:pt x="323418" y="127013"/>
                    <a:pt x="328613" y="132197"/>
                    <a:pt x="328613" y="138677"/>
                  </a:cubicBezTo>
                  <a:cubicBezTo>
                    <a:pt x="328613" y="138677"/>
                    <a:pt x="328613" y="138677"/>
                    <a:pt x="328613" y="320124"/>
                  </a:cubicBezTo>
                  <a:cubicBezTo>
                    <a:pt x="328613" y="326604"/>
                    <a:pt x="323418" y="331788"/>
                    <a:pt x="316923" y="331788"/>
                  </a:cubicBezTo>
                  <a:lnTo>
                    <a:pt x="11690" y="331788"/>
                  </a:lnTo>
                  <a:cubicBezTo>
                    <a:pt x="5195" y="331788"/>
                    <a:pt x="0" y="326604"/>
                    <a:pt x="0" y="320124"/>
                  </a:cubicBezTo>
                  <a:cubicBezTo>
                    <a:pt x="0" y="320124"/>
                    <a:pt x="0" y="320124"/>
                    <a:pt x="0" y="138677"/>
                  </a:cubicBezTo>
                  <a:cubicBezTo>
                    <a:pt x="0" y="132197"/>
                    <a:pt x="5195" y="127013"/>
                    <a:pt x="11690" y="127013"/>
                  </a:cubicBezTo>
                  <a:cubicBezTo>
                    <a:pt x="11690" y="127013"/>
                    <a:pt x="11690" y="127013"/>
                    <a:pt x="80529" y="127013"/>
                  </a:cubicBezTo>
                  <a:cubicBezTo>
                    <a:pt x="80529" y="127013"/>
                    <a:pt x="80529" y="127013"/>
                    <a:pt x="80529" y="120532"/>
                  </a:cubicBezTo>
                  <a:cubicBezTo>
                    <a:pt x="80529" y="115348"/>
                    <a:pt x="83127" y="112756"/>
                    <a:pt x="87024" y="110164"/>
                  </a:cubicBezTo>
                  <a:cubicBezTo>
                    <a:pt x="87024" y="110164"/>
                    <a:pt x="87024" y="110164"/>
                    <a:pt x="154565" y="76467"/>
                  </a:cubicBezTo>
                  <a:cubicBezTo>
                    <a:pt x="154565" y="76467"/>
                    <a:pt x="154565" y="76467"/>
                    <a:pt x="154565" y="11664"/>
                  </a:cubicBezTo>
                  <a:cubicBezTo>
                    <a:pt x="154565" y="7776"/>
                    <a:pt x="155864" y="3888"/>
                    <a:pt x="158461" y="2592"/>
                  </a:cubicBezTo>
                  <a:cubicBezTo>
                    <a:pt x="161059" y="0"/>
                    <a:pt x="164956" y="0"/>
                    <a:pt x="168852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矩形 24"/>
            <p:cNvSpPr/>
            <p:nvPr/>
          </p:nvSpPr>
          <p:spPr>
            <a:xfrm>
              <a:off x="3782543" y="3657539"/>
              <a:ext cx="1433995" cy="307777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en-US" sz="1800" b="1" dirty="0"/>
                <a:t>2009-2011</a:t>
              </a:r>
              <a:r>
                <a:rPr lang="zh-CN" altLang="en-US" sz="1800" b="1" dirty="0"/>
                <a:t>年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686685" y="5344160"/>
            <a:ext cx="82600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在宫颈癌筛查过程中，逐步将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分子检测作为初筛手段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2"/>
          <p:cNvSpPr/>
          <p:nvPr/>
        </p:nvSpPr>
        <p:spPr bwMode="auto">
          <a:xfrm>
            <a:off x="62107" y="3745760"/>
            <a:ext cx="1008112" cy="430286"/>
          </a:xfrm>
          <a:prstGeom prst="homePlate">
            <a:avLst>
              <a:gd name="adj" fmla="val 2873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燕尾形 3"/>
          <p:cNvSpPr/>
          <p:nvPr/>
        </p:nvSpPr>
        <p:spPr bwMode="auto">
          <a:xfrm>
            <a:off x="1070219" y="3745760"/>
            <a:ext cx="1065870" cy="430286"/>
          </a:xfrm>
          <a:prstGeom prst="chevron">
            <a:avLst>
              <a:gd name="adj" fmla="val 289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2006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 bwMode="auto">
          <a:xfrm>
            <a:off x="2129964" y="3745760"/>
            <a:ext cx="1065870" cy="430286"/>
          </a:xfrm>
          <a:prstGeom prst="chevron">
            <a:avLst>
              <a:gd name="adj" fmla="val 289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燕尾形 5"/>
          <p:cNvSpPr/>
          <p:nvPr/>
        </p:nvSpPr>
        <p:spPr bwMode="auto">
          <a:xfrm>
            <a:off x="3195834" y="3748093"/>
            <a:ext cx="1065870" cy="430286"/>
          </a:xfrm>
          <a:prstGeom prst="chevron">
            <a:avLst>
              <a:gd name="adj" fmla="val 289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燕尾形 6"/>
          <p:cNvSpPr/>
          <p:nvPr/>
        </p:nvSpPr>
        <p:spPr bwMode="auto">
          <a:xfrm>
            <a:off x="4261704" y="3745760"/>
            <a:ext cx="1065870" cy="430286"/>
          </a:xfrm>
          <a:prstGeom prst="chevron">
            <a:avLst>
              <a:gd name="adj" fmla="val 289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燕尾形 7"/>
          <p:cNvSpPr/>
          <p:nvPr/>
        </p:nvSpPr>
        <p:spPr bwMode="auto">
          <a:xfrm>
            <a:off x="5327574" y="3732486"/>
            <a:ext cx="1065870" cy="430286"/>
          </a:xfrm>
          <a:prstGeom prst="chevron">
            <a:avLst>
              <a:gd name="adj" fmla="val 289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燕尾形 8"/>
          <p:cNvSpPr/>
          <p:nvPr/>
        </p:nvSpPr>
        <p:spPr bwMode="auto">
          <a:xfrm>
            <a:off x="6393444" y="3732486"/>
            <a:ext cx="1065870" cy="430286"/>
          </a:xfrm>
          <a:prstGeom prst="chevron">
            <a:avLst>
              <a:gd name="adj" fmla="val 289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9"/>
          <p:cNvSpPr/>
          <p:nvPr/>
        </p:nvSpPr>
        <p:spPr bwMode="auto">
          <a:xfrm>
            <a:off x="7459314" y="3723532"/>
            <a:ext cx="1065870" cy="430286"/>
          </a:xfrm>
          <a:prstGeom prst="chevron">
            <a:avLst>
              <a:gd name="adj" fmla="val 289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燕尾形 10"/>
          <p:cNvSpPr/>
          <p:nvPr/>
        </p:nvSpPr>
        <p:spPr bwMode="auto">
          <a:xfrm>
            <a:off x="8517269" y="3723532"/>
            <a:ext cx="1065870" cy="430286"/>
          </a:xfrm>
          <a:prstGeom prst="chevron">
            <a:avLst>
              <a:gd name="adj" fmla="val 289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燕尾形 11"/>
          <p:cNvSpPr/>
          <p:nvPr/>
        </p:nvSpPr>
        <p:spPr bwMode="auto">
          <a:xfrm>
            <a:off x="9583139" y="3739486"/>
            <a:ext cx="1065870" cy="430286"/>
          </a:xfrm>
          <a:prstGeom prst="chevron">
            <a:avLst>
              <a:gd name="adj" fmla="val 289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264939" y="2380093"/>
            <a:ext cx="0" cy="1368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2353171" y="2371486"/>
            <a:ext cx="0" cy="1368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4441403" y="2380093"/>
            <a:ext cx="0" cy="1368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6529635" y="2380093"/>
            <a:ext cx="0" cy="1368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8689875" y="2371486"/>
            <a:ext cx="0" cy="1368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921123" y="4153818"/>
            <a:ext cx="0" cy="1512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081363" y="4169772"/>
            <a:ext cx="0" cy="1512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169595" y="4169772"/>
            <a:ext cx="0" cy="1512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329835" y="4153818"/>
            <a:ext cx="0" cy="1512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0418067" y="4153818"/>
            <a:ext cx="0" cy="1512000"/>
          </a:xfrm>
          <a:prstGeom prst="line">
            <a:avLst/>
          </a:prstGeom>
          <a:ln>
            <a:solidFill>
              <a:srgbClr val="3B79C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6"/>
          <p:cNvSpPr txBox="1"/>
          <p:nvPr/>
        </p:nvSpPr>
        <p:spPr>
          <a:xfrm>
            <a:off x="286259" y="2429294"/>
            <a:ext cx="1994954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凯普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集团成立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，专注于分子诊断试剂、仪器的生产、研发、销售和服务</a:t>
            </a:r>
          </a:p>
          <a:p>
            <a:pPr>
              <a:lnSpc>
                <a:spcPct val="125000"/>
              </a:lnSpc>
            </a:pP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369346" y="2416047"/>
            <a:ext cx="21077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曹泽毅教授牵头召开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宫颈癌防治工程启动会议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开始了宫颈癌筛查和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HPV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分型的大规模推动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6"/>
          <p:cNvSpPr txBox="1"/>
          <p:nvPr/>
        </p:nvSpPr>
        <p:spPr>
          <a:xfrm>
            <a:off x="48915" y="4266000"/>
            <a:ext cx="1885400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凯普</a:t>
            </a:r>
            <a:r>
              <a:rPr lang="en-US" altLang="zh-CN" sz="1400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HPV21</a:t>
            </a:r>
            <a:r>
              <a:rPr lang="zh-CN" altLang="en-US" sz="14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分型</a:t>
            </a:r>
            <a:r>
              <a:rPr lang="zh-CN" altLang="en-US" sz="14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产品取得</a:t>
            </a:r>
            <a:r>
              <a:rPr lang="en-US" altLang="zh-CN" sz="14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CFDA</a:t>
            </a:r>
            <a:r>
              <a:rPr lang="zh-CN" altLang="en-US" sz="14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认证，开启分型检测新篇章</a:t>
            </a:r>
          </a:p>
          <a:p>
            <a:pPr>
              <a:lnSpc>
                <a:spcPct val="125000"/>
              </a:lnSpc>
            </a:pP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43868" y="4281924"/>
            <a:ext cx="197867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第一届凯普</a:t>
            </a:r>
            <a:r>
              <a:rPr lang="en-US" altLang="zh-CN" sz="1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会议在深圳召开，奠定了凯普在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领域的学术地位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31292" y="2416046"/>
            <a:ext cx="211109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场生殖道感染培训会议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，大大加快了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用于宫颈癌筛查的普及和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分型的临床应用</a:t>
            </a:r>
          </a:p>
        </p:txBody>
      </p:sp>
      <p:sp>
        <p:nvSpPr>
          <p:cNvPr id="28" name="矩形 27"/>
          <p:cNvSpPr/>
          <p:nvPr/>
        </p:nvSpPr>
        <p:spPr>
          <a:xfrm>
            <a:off x="4108586" y="4264052"/>
            <a:ext cx="199220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第二届凯普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大会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暨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数据库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成立，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检测世界看中国、中国看凯普</a:t>
            </a:r>
          </a:p>
        </p:txBody>
      </p:sp>
      <p:sp>
        <p:nvSpPr>
          <p:cNvPr id="29" name="矩形 28"/>
          <p:cNvSpPr/>
          <p:nvPr/>
        </p:nvSpPr>
        <p:spPr>
          <a:xfrm>
            <a:off x="6542382" y="2401806"/>
            <a:ext cx="203979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第三届凯普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大会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暨生殖道感染会议，专家达成共识，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作为中国宫颈癌的初筛手段</a:t>
            </a:r>
          </a:p>
        </p:txBody>
      </p:sp>
      <p:sp>
        <p:nvSpPr>
          <p:cNvPr id="30" name="矩形 29"/>
          <p:cNvSpPr/>
          <p:nvPr/>
        </p:nvSpPr>
        <p:spPr>
          <a:xfrm>
            <a:off x="6182787" y="4281924"/>
            <a:ext cx="216024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农村妇女宫颈癌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试点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项目筛查占比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，证明凯普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筛查领军地位</a:t>
            </a:r>
          </a:p>
        </p:txBody>
      </p:sp>
      <p:sp>
        <p:nvSpPr>
          <p:cNvPr id="31" name="矩形 30"/>
          <p:cNvSpPr/>
          <p:nvPr/>
        </p:nvSpPr>
        <p:spPr>
          <a:xfrm>
            <a:off x="8655435" y="2429294"/>
            <a:ext cx="185540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宫颈癌防治工作论坛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张文康部长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主持，得到了中国妇幼保健协会的高度认可</a:t>
            </a:r>
          </a:p>
        </p:txBody>
      </p:sp>
      <p:sp>
        <p:nvSpPr>
          <p:cNvPr id="32" name="矩形 31"/>
          <p:cNvSpPr/>
          <p:nvPr/>
        </p:nvSpPr>
        <p:spPr>
          <a:xfrm>
            <a:off x="8499781" y="4264051"/>
            <a:ext cx="20110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联合广东省遗传学会召开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地中海贫血防控高峰论坛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，开启出生缺陷防控历程</a:t>
            </a:r>
          </a:p>
        </p:txBody>
      </p:sp>
      <p:sp>
        <p:nvSpPr>
          <p:cNvPr id="33" name="矩形 32"/>
          <p:cNvSpPr/>
          <p:nvPr/>
        </p:nvSpPr>
        <p:spPr>
          <a:xfrm>
            <a:off x="686504" y="1412776"/>
            <a:ext cx="9325758" cy="602102"/>
          </a:xfrm>
          <a:prstGeom prst="rect">
            <a:avLst/>
          </a:prstGeom>
          <a:solidFill>
            <a:srgbClr val="0070C0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marL="342900" indent="-342900">
              <a:spcBef>
                <a:spcPct val="20000"/>
              </a:spcBef>
              <a:buClr>
                <a:srgbClr val="69C2FF"/>
              </a:buClr>
              <a:defRPr/>
            </a:pP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十年磨砺，造就凯普成为</a:t>
            </a: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HPV</a:t>
            </a: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分型检测和</a:t>
            </a:r>
            <a:r>
              <a:rPr lang="en-US" altLang="zh-CN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HPV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用于宫颈癌筛查的先行者、推动者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27844" y="5805264"/>
            <a:ext cx="10337743" cy="643441"/>
          </a:xfrm>
          <a:prstGeom prst="rect">
            <a:avLst/>
          </a:prstGeom>
          <a:solidFill>
            <a:srgbClr val="0070C0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marL="342900" indent="-342900">
              <a:spcBef>
                <a:spcPct val="20000"/>
              </a:spcBef>
              <a:buClr>
                <a:srgbClr val="69C2FF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凯普不遗余力，持续的在学术上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推动着</a:t>
            </a:r>
            <a:r>
              <a:rPr lang="en-US" altLang="zh-CN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HPV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分型</a:t>
            </a: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的应用和</a:t>
            </a:r>
            <a:r>
              <a:rPr lang="en-US" altLang="zh-CN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HPV</a:t>
            </a: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检测用于宫颈癌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初筛</a:t>
            </a: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策略</a:t>
            </a:r>
            <a:endParaRPr lang="en-US" altLang="zh-CN" sz="2000" b="1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5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2083" y="2492896"/>
            <a:ext cx="1489075" cy="103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4" name="TextBox 10"/>
          <p:cNvSpPr txBox="1"/>
          <p:nvPr/>
        </p:nvSpPr>
        <p:spPr>
          <a:xfrm>
            <a:off x="1096963" y="169863"/>
            <a:ext cx="309626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HPV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筛查的推动者</a:t>
            </a:r>
            <a:endParaRPr lang="en-US" altLang="zh-CN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0005" y="2080895"/>
            <a:ext cx="5069840" cy="262001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-40005" y="1346835"/>
            <a:ext cx="5069840" cy="1485265"/>
            <a:chOff x="0" y="908720"/>
            <a:chExt cx="6840760" cy="1284643"/>
          </a:xfrm>
        </p:grpSpPr>
        <p:sp>
          <p:nvSpPr>
            <p:cNvPr id="28" name="流程图: 决策 27"/>
            <p:cNvSpPr/>
            <p:nvPr/>
          </p:nvSpPr>
          <p:spPr>
            <a:xfrm flipV="1">
              <a:off x="0" y="908720"/>
              <a:ext cx="6840760" cy="1284643"/>
            </a:xfrm>
            <a:prstGeom prst="flowChartDecision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36" name="文本框 4"/>
            <p:cNvSpPr txBox="1"/>
            <p:nvPr/>
          </p:nvSpPr>
          <p:spPr>
            <a:xfrm>
              <a:off x="1635681" y="1648386"/>
              <a:ext cx="3682058" cy="2652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3"/>
            <p:cNvSpPr txBox="1"/>
            <p:nvPr/>
          </p:nvSpPr>
          <p:spPr>
            <a:xfrm>
              <a:off x="2644861" y="1053045"/>
              <a:ext cx="1800283" cy="558015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marR="0" algn="ctr" defTabSz="914400" eaLnBrk="1" hangingPunct="1"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kern="1200" cap="none" spc="600" normalizeH="0" baseline="0" noProof="1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目录</a:t>
              </a:r>
            </a:p>
          </p:txBody>
        </p:sp>
      </p:grpSp>
      <p:sp>
        <p:nvSpPr>
          <p:cNvPr id="3" name="TextBox 69"/>
          <p:cNvSpPr>
            <a:spLocks noChangeArrowheads="1"/>
          </p:cNvSpPr>
          <p:nvPr/>
        </p:nvSpPr>
        <p:spPr bwMode="auto">
          <a:xfrm>
            <a:off x="5643247" y="2372575"/>
            <a:ext cx="5481320" cy="258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800" b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、两癌防控现状及解决方案</a:t>
            </a:r>
            <a:endParaRPr lang="zh-CN" altLang="en-US" sz="2800" b="1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800" b="1">
                <a:ln>
                  <a:noFill/>
                </a:ln>
                <a:solidFill>
                  <a:srgbClr val="0070C0"/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、出生缺陷防控现状及解决方案</a:t>
            </a: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800" b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800" b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、基层医院能力建设及运营</a:t>
            </a:r>
            <a:endParaRPr lang="zh-CN" altLang="en-US" sz="2800" b="1" dirty="0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  <a:p>
            <a:pPr marL="0" marR="0" lvl="0" indent="323850" algn="l" defTabSz="914400" rt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>
              <a:ln>
                <a:noFill/>
              </a:ln>
              <a:solidFill>
                <a:srgbClr val="0070C0"/>
              </a:solidFill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4516" name="TextBox 39"/>
          <p:cNvSpPr txBox="1"/>
          <p:nvPr/>
        </p:nvSpPr>
        <p:spPr>
          <a:xfrm>
            <a:off x="1141413" y="1463675"/>
            <a:ext cx="5822950" cy="466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342900" lvl="0" indent="-342900" eaLnBrk="1" hangingPunct="1">
              <a:lnSpc>
                <a:spcPct val="150000"/>
              </a:lnSpc>
              <a:buFont typeface="Wingdings" panose="05000000000000000000" pitchFamily="2" charset="2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我们国家现在有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8600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多万残疾人，其中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成是出生缺陷和残疾所致，现在最缺的是防控体系的建立。</a:t>
            </a:r>
          </a:p>
          <a:p>
            <a:pPr marL="342900" lvl="0" indent="-342900" eaLnBrk="1" hangingPunct="1">
              <a:lnSpc>
                <a:spcPct val="150000"/>
              </a:lnSpc>
              <a:buFont typeface="Wingdings" panose="05000000000000000000" pitchFamily="2" charset="2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全面二孩政策已实施一年多，去年全国住院分娩数量比2015年增长了11.5%，二孩比例和高龄高危孕产妇比例明显增高，存在高比例的转诊现象。</a:t>
            </a:r>
          </a:p>
          <a:p>
            <a:pPr marL="342900" lvl="0" indent="-342900" eaLnBrk="1" hangingPunct="1">
              <a:lnSpc>
                <a:spcPct val="150000"/>
              </a:lnSpc>
              <a:buFont typeface="Wingdings" panose="05000000000000000000" pitchFamily="2" charset="2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二胎时代，出生缺陷形势更加严峻：高危产妇持续增高，高危因素增多，孕妇对优生的需求和期望越来越高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</p:txBody>
      </p:sp>
      <p:pic>
        <p:nvPicPr>
          <p:cNvPr id="1026" name="Picture 2" descr="C:\Users\Administrator\Desktop\330339-14041522293882-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39324" y="1508425"/>
            <a:ext cx="3675552" cy="4357718"/>
          </a:xfrm>
          <a:prstGeom prst="rect">
            <a:avLst/>
          </a:prstGeom>
          <a:noFill/>
        </p:spPr>
      </p:pic>
      <p:sp>
        <p:nvSpPr>
          <p:cNvPr id="64514" name="TextBox 8"/>
          <p:cNvSpPr txBox="1"/>
          <p:nvPr/>
        </p:nvSpPr>
        <p:spPr>
          <a:xfrm>
            <a:off x="985203" y="165100"/>
            <a:ext cx="8812212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关注妇幼健康</a:t>
            </a:r>
            <a:r>
              <a:rPr lang="en-US" altLang="zh-CN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出生缺陷现状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1781</Words>
  <Application>Microsoft Office PowerPoint</Application>
  <PresentationFormat>宽屏</PresentationFormat>
  <Paragraphs>219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HY견고딕</vt:lpstr>
      <vt:lpstr>新細明體</vt:lpstr>
      <vt:lpstr>等线</vt:lpstr>
      <vt:lpstr>等线 Light</vt:lpstr>
      <vt:lpstr>方正苏新诗柳楷简体</vt:lpstr>
      <vt:lpstr>华文细黑</vt:lpstr>
      <vt:lpstr>宋体</vt:lpstr>
      <vt:lpstr>微软雅黑</vt:lpstr>
      <vt:lpstr>Agency FB</vt:lpstr>
      <vt:lpstr>Arial</vt:lpstr>
      <vt:lpstr>Arial Black</vt:lpstr>
      <vt:lpstr>Calibri</vt:lpstr>
      <vt:lpstr>Calibri Light</vt:lpstr>
      <vt:lpstr>Impact</vt:lpstr>
      <vt:lpstr>Times New Roman</vt:lpstr>
      <vt:lpstr>Verdana</vt:lpstr>
      <vt:lpstr>Wingdings</vt:lpstr>
      <vt:lpstr>Wingdings 3</vt:lpstr>
      <vt:lpstr>自定义设计方案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杨旭</dc:creator>
  <cp:lastModifiedBy>PC</cp:lastModifiedBy>
  <cp:revision>117</cp:revision>
  <dcterms:created xsi:type="dcterms:W3CDTF">2018-03-23T12:19:00Z</dcterms:created>
  <dcterms:modified xsi:type="dcterms:W3CDTF">2019-02-12T05:26:56Z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2052-10.1.0.7670</vt:lpwstr>
  </property>
</Properties>
</file>